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40"/>
  </p:notesMasterIdLst>
  <p:sldIdLst>
    <p:sldId id="256" r:id="rId2"/>
    <p:sldId id="309" r:id="rId3"/>
    <p:sldId id="319" r:id="rId4"/>
    <p:sldId id="311" r:id="rId5"/>
    <p:sldId id="344" r:id="rId6"/>
    <p:sldId id="312" r:id="rId7"/>
    <p:sldId id="313" r:id="rId8"/>
    <p:sldId id="314" r:id="rId9"/>
    <p:sldId id="316" r:id="rId10"/>
    <p:sldId id="318" r:id="rId11"/>
    <p:sldId id="317" r:id="rId12"/>
    <p:sldId id="321" r:id="rId13"/>
    <p:sldId id="322" r:id="rId14"/>
    <p:sldId id="323" r:id="rId15"/>
    <p:sldId id="324" r:id="rId16"/>
    <p:sldId id="325" r:id="rId17"/>
    <p:sldId id="345" r:id="rId18"/>
    <p:sldId id="315" r:id="rId19"/>
    <p:sldId id="326" r:id="rId20"/>
    <p:sldId id="346" r:id="rId21"/>
    <p:sldId id="327" r:id="rId22"/>
    <p:sldId id="348" r:id="rId23"/>
    <p:sldId id="349" r:id="rId24"/>
    <p:sldId id="350" r:id="rId25"/>
    <p:sldId id="343" r:id="rId26"/>
    <p:sldId id="329" r:id="rId27"/>
    <p:sldId id="330" r:id="rId28"/>
    <p:sldId id="342" r:id="rId29"/>
    <p:sldId id="334" r:id="rId30"/>
    <p:sldId id="335" r:id="rId31"/>
    <p:sldId id="336" r:id="rId32"/>
    <p:sldId id="333" r:id="rId33"/>
    <p:sldId id="337" r:id="rId34"/>
    <p:sldId id="338" r:id="rId35"/>
    <p:sldId id="339" r:id="rId36"/>
    <p:sldId id="340" r:id="rId37"/>
    <p:sldId id="341" r:id="rId38"/>
    <p:sldId id="259" r:id="rId39"/>
  </p:sldIdLst>
  <p:sldSz cx="9144000" cy="5143500" type="screen16x9"/>
  <p:notesSz cx="6858000" cy="9144000"/>
  <p:embeddedFontLst>
    <p:embeddedFont>
      <p:font typeface="Calibri" panose="020F0502020204030204" pitchFamily="34" charset="0"/>
      <p:regular r:id="rId41"/>
      <p:bold r:id="rId42"/>
      <p:italic r:id="rId43"/>
      <p:boldItalic r:id="rId44"/>
    </p:embeddedFont>
    <p:embeddedFont>
      <p:font typeface="Cambria Math" panose="02040503050406030204" pitchFamily="18" charset="0"/>
      <p:regular r:id="rId45"/>
    </p:embeddedFont>
    <p:embeddedFont>
      <p:font typeface="Pacifico" panose="020B0604020202020204" charset="0"/>
      <p:regular r:id="rId46"/>
    </p:embeddedFont>
    <p:embeddedFont>
      <p:font typeface="Quicksand" panose="020B0604020202020204" charset="0"/>
      <p:regular r:id="rId47"/>
      <p:bold r:id="rId48"/>
    </p:embeddedFont>
    <p:embeddedFont>
      <p:font typeface="Quicksand Light" panose="020B0604020202020204" charset="0"/>
      <p:regular r:id="rId49"/>
      <p:bold r:id="rId50"/>
    </p:embeddedFont>
    <p:embeddedFont>
      <p:font typeface="Roboto Condensed Light" panose="02000000000000000000" pitchFamily="2" charset="0"/>
      <p:regular r:id="rId51"/>
      <p: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E590D7-2675-44E1-9629-2C6DD8B74CC5}">
  <a:tblStyle styleId="{F1E590D7-2675-44E1-9629-2C6DD8B74C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03" d="100"/>
          <a:sy n="103" d="100"/>
        </p:scale>
        <p:origin x="874" y="7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2.fntdata"/><Relationship Id="rId47" Type="http://schemas.openxmlformats.org/officeDocument/2006/relationships/font" Target="fonts/font7.fntdata"/><Relationship Id="rId50" Type="http://schemas.openxmlformats.org/officeDocument/2006/relationships/font" Target="fonts/font10.fntdata"/><Relationship Id="rId55"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font" Target="fonts/font5.fntdata"/><Relationship Id="rId53"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9.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4.fntdata"/><Relationship Id="rId52" Type="http://schemas.openxmlformats.org/officeDocument/2006/relationships/font" Target="fonts/font1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3.fntdata"/><Relationship Id="rId48" Type="http://schemas.openxmlformats.org/officeDocument/2006/relationships/font" Target="fonts/font8.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1.fntdata"/><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1f75dc55c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1f75dc55c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303f8047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303f8047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04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b81364c40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b81364c40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968396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8b81364c40_0_9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8b81364c40_0_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3934151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303f8047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303f8047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5672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050305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08375460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1848871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303f8047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303f8047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0779741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d650b1287_0_2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d650b1287_0_2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275524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397926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1f75dc55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91f75dc55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860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8084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303f80478_0_1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303f80478_0_1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7683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254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290574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2746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303f80478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303f80478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07117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5303f80478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5303f80478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262864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5303f80478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5303f80478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5697559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c07566cc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c07566cc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9281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07566cc1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07566cc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8522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303f8047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303f8047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664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510217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313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07566cc1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07566cc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1270308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303f8047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303f8047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8573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07566cc1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07566cc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9329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07566cc1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07566cc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1355569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88548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2331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b81364c40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b81364c40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303f80478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303f8047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92421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303f80478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303f8047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00811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303f80478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303f80478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378298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56160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d650b1287_0_2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d650b1287_0_2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5431670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07566cc1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07566cc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66562741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43750" y="1625188"/>
            <a:ext cx="6856500" cy="1454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Pacifico"/>
              <a:buNone/>
              <a:defRPr sz="8500">
                <a:latin typeface="Pacifico"/>
                <a:ea typeface="Pacifico"/>
                <a:cs typeface="Pacifico"/>
                <a:sym typeface="Pacifico"/>
              </a:defRPr>
            </a:lvl1pPr>
            <a:lvl2pPr lvl="1"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2pPr>
            <a:lvl3pPr lvl="2"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3pPr>
            <a:lvl4pPr lvl="3"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4pPr>
            <a:lvl5pPr lvl="4"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5pPr>
            <a:lvl6pPr lvl="5"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6pPr>
            <a:lvl7pPr lvl="6"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7pPr>
            <a:lvl8pPr lvl="7"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8pPr>
            <a:lvl9pPr lvl="8"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9pPr>
          </a:lstStyle>
          <a:p>
            <a:endParaRPr/>
          </a:p>
        </p:txBody>
      </p:sp>
      <p:sp>
        <p:nvSpPr>
          <p:cNvPr id="10" name="Google Shape;10;p2"/>
          <p:cNvSpPr txBox="1">
            <a:spLocks noGrp="1"/>
          </p:cNvSpPr>
          <p:nvPr>
            <p:ph type="subTitle" idx="1"/>
          </p:nvPr>
        </p:nvSpPr>
        <p:spPr>
          <a:xfrm>
            <a:off x="1143550" y="2853850"/>
            <a:ext cx="6856800" cy="48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body 2">
  <p:cSld name="TITLE_AND_BODY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3"/>
          <p:cNvSpPr txBox="1">
            <a:spLocks noGrp="1"/>
          </p:cNvSpPr>
          <p:nvPr>
            <p:ph type="body" idx="1"/>
          </p:nvPr>
        </p:nvSpPr>
        <p:spPr>
          <a:xfrm>
            <a:off x="762400" y="1043483"/>
            <a:ext cx="7619100" cy="3681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Livvic"/>
              <a:buAutoNum type="arabicPeriod"/>
              <a:defRPr sz="1200"/>
            </a:lvl1pPr>
            <a:lvl2pPr marL="914400" lvl="1" indent="-304800" rtl="0">
              <a:spcBef>
                <a:spcPts val="1600"/>
              </a:spcBef>
              <a:spcAft>
                <a:spcPts val="0"/>
              </a:spcAft>
              <a:buSzPts val="1200"/>
              <a:buFont typeface="Roboto Condensed Light"/>
              <a:buAutoNum type="alphaLcPeriod"/>
              <a:defRPr sz="1200"/>
            </a:lvl2pPr>
            <a:lvl3pPr marL="1371600" lvl="2" indent="-304800" rtl="0">
              <a:spcBef>
                <a:spcPts val="1600"/>
              </a:spcBef>
              <a:spcAft>
                <a:spcPts val="0"/>
              </a:spcAft>
              <a:buSzPts val="1200"/>
              <a:buFont typeface="Roboto Condensed Light"/>
              <a:buAutoNum type="romanLcPeriod"/>
              <a:defRPr sz="1200"/>
            </a:lvl3pPr>
            <a:lvl4pPr marL="1828800" lvl="3" indent="-304800" rtl="0">
              <a:spcBef>
                <a:spcPts val="1600"/>
              </a:spcBef>
              <a:spcAft>
                <a:spcPts val="0"/>
              </a:spcAft>
              <a:buSzPts val="1200"/>
              <a:buFont typeface="Roboto Condensed Light"/>
              <a:buAutoNum type="arabicPeriod"/>
              <a:defRPr sz="1200"/>
            </a:lvl4pPr>
            <a:lvl5pPr marL="2286000" lvl="4" indent="-304800" rtl="0">
              <a:spcBef>
                <a:spcPts val="1600"/>
              </a:spcBef>
              <a:spcAft>
                <a:spcPts val="0"/>
              </a:spcAft>
              <a:buSzPts val="1200"/>
              <a:buFont typeface="Roboto Condensed Light"/>
              <a:buAutoNum type="alphaLcPeriod"/>
              <a:defRPr sz="1200"/>
            </a:lvl5pPr>
            <a:lvl6pPr marL="2743200" lvl="5" indent="-304800" rtl="0">
              <a:spcBef>
                <a:spcPts val="1600"/>
              </a:spcBef>
              <a:spcAft>
                <a:spcPts val="0"/>
              </a:spcAft>
              <a:buSzPts val="1200"/>
              <a:buFont typeface="Roboto Condensed Light"/>
              <a:buAutoNum type="romanLcPeriod"/>
              <a:defRPr sz="1200"/>
            </a:lvl6pPr>
            <a:lvl7pPr marL="3200400" lvl="6" indent="-304800" rtl="0">
              <a:spcBef>
                <a:spcPts val="1600"/>
              </a:spcBef>
              <a:spcAft>
                <a:spcPts val="0"/>
              </a:spcAft>
              <a:buSzPts val="1200"/>
              <a:buFont typeface="Roboto Condensed Light"/>
              <a:buAutoNum type="arabicPeriod"/>
              <a:defRPr sz="1200"/>
            </a:lvl7pPr>
            <a:lvl8pPr marL="3657600" lvl="7" indent="-304800" rtl="0">
              <a:spcBef>
                <a:spcPts val="1600"/>
              </a:spcBef>
              <a:spcAft>
                <a:spcPts val="0"/>
              </a:spcAft>
              <a:buSzPts val="1200"/>
              <a:buFont typeface="Roboto Condensed Light"/>
              <a:buAutoNum type="alphaLcPeriod"/>
              <a:defRPr sz="1200"/>
            </a:lvl8pPr>
            <a:lvl9pPr marL="4114800" lvl="8" indent="-304800" rtl="0">
              <a:spcBef>
                <a:spcPts val="1600"/>
              </a:spcBef>
              <a:spcAft>
                <a:spcPts val="1600"/>
              </a:spcAft>
              <a:buSzPts val="1200"/>
              <a:buFont typeface="Roboto Condensed Light"/>
              <a:buAutoNum type="romanLcPeriod"/>
              <a:defRPr sz="12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_3">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726300" y="438312"/>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15"/>
          <p:cNvSpPr txBox="1">
            <a:spLocks noGrp="1"/>
          </p:cNvSpPr>
          <p:nvPr>
            <p:ph type="subTitle" idx="1"/>
          </p:nvPr>
        </p:nvSpPr>
        <p:spPr>
          <a:xfrm>
            <a:off x="1745248" y="1411538"/>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3" name="Google Shape;53;p15"/>
          <p:cNvSpPr txBox="1">
            <a:spLocks noGrp="1"/>
          </p:cNvSpPr>
          <p:nvPr>
            <p:ph type="subTitle" idx="2"/>
          </p:nvPr>
        </p:nvSpPr>
        <p:spPr>
          <a:xfrm>
            <a:off x="1745248" y="1777425"/>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15"/>
          <p:cNvSpPr txBox="1">
            <a:spLocks noGrp="1"/>
          </p:cNvSpPr>
          <p:nvPr>
            <p:ph type="subTitle" idx="3"/>
          </p:nvPr>
        </p:nvSpPr>
        <p:spPr>
          <a:xfrm>
            <a:off x="5702999" y="1412225"/>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5" name="Google Shape;55;p15"/>
          <p:cNvSpPr txBox="1">
            <a:spLocks noGrp="1"/>
          </p:cNvSpPr>
          <p:nvPr>
            <p:ph type="subTitle" idx="4"/>
          </p:nvPr>
        </p:nvSpPr>
        <p:spPr>
          <a:xfrm>
            <a:off x="5702999" y="1778232"/>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5"/>
          <p:cNvSpPr txBox="1">
            <a:spLocks noGrp="1"/>
          </p:cNvSpPr>
          <p:nvPr>
            <p:ph type="subTitle" idx="5"/>
          </p:nvPr>
        </p:nvSpPr>
        <p:spPr>
          <a:xfrm>
            <a:off x="1745249" y="2903150"/>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7" name="Google Shape;57;p15"/>
          <p:cNvSpPr txBox="1">
            <a:spLocks noGrp="1"/>
          </p:cNvSpPr>
          <p:nvPr>
            <p:ph type="subTitle" idx="6"/>
          </p:nvPr>
        </p:nvSpPr>
        <p:spPr>
          <a:xfrm>
            <a:off x="1745249" y="3268450"/>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8" name="Google Shape;58;p15"/>
          <p:cNvSpPr txBox="1">
            <a:spLocks noGrp="1"/>
          </p:cNvSpPr>
          <p:nvPr>
            <p:ph type="title" idx="7" hasCustomPrompt="1"/>
          </p:nvPr>
        </p:nvSpPr>
        <p:spPr>
          <a:xfrm>
            <a:off x="988753" y="1603788"/>
            <a:ext cx="565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9" name="Google Shape;59;p15"/>
          <p:cNvSpPr txBox="1">
            <a:spLocks noGrp="1"/>
          </p:cNvSpPr>
          <p:nvPr>
            <p:ph type="title" idx="8" hasCustomPrompt="1"/>
          </p:nvPr>
        </p:nvSpPr>
        <p:spPr>
          <a:xfrm>
            <a:off x="4947136" y="1603788"/>
            <a:ext cx="600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60" name="Google Shape;60;p15"/>
          <p:cNvSpPr txBox="1">
            <a:spLocks noGrp="1"/>
          </p:cNvSpPr>
          <p:nvPr>
            <p:ph type="title" idx="9" hasCustomPrompt="1"/>
          </p:nvPr>
        </p:nvSpPr>
        <p:spPr>
          <a:xfrm>
            <a:off x="947353" y="3107095"/>
            <a:ext cx="648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61" name="Google Shape;61;p15"/>
          <p:cNvSpPr txBox="1">
            <a:spLocks noGrp="1"/>
          </p:cNvSpPr>
          <p:nvPr>
            <p:ph type="subTitle" idx="13"/>
          </p:nvPr>
        </p:nvSpPr>
        <p:spPr>
          <a:xfrm>
            <a:off x="5703009" y="2903150"/>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62" name="Google Shape;62;p15"/>
          <p:cNvSpPr txBox="1">
            <a:spLocks noGrp="1"/>
          </p:cNvSpPr>
          <p:nvPr>
            <p:ph type="subTitle" idx="14"/>
          </p:nvPr>
        </p:nvSpPr>
        <p:spPr>
          <a:xfrm>
            <a:off x="5703009" y="3268461"/>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3" name="Google Shape;63;p15"/>
          <p:cNvSpPr txBox="1">
            <a:spLocks noGrp="1"/>
          </p:cNvSpPr>
          <p:nvPr>
            <p:ph type="title" idx="15" hasCustomPrompt="1"/>
          </p:nvPr>
        </p:nvSpPr>
        <p:spPr>
          <a:xfrm>
            <a:off x="4923586" y="3107095"/>
            <a:ext cx="648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726225" y="438312"/>
            <a:ext cx="49071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16"/>
          <p:cNvSpPr txBox="1">
            <a:spLocks noGrp="1"/>
          </p:cNvSpPr>
          <p:nvPr>
            <p:ph type="subTitle" idx="1"/>
          </p:nvPr>
        </p:nvSpPr>
        <p:spPr>
          <a:xfrm>
            <a:off x="1702125"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67" name="Google Shape;67;p16"/>
          <p:cNvSpPr txBox="1">
            <a:spLocks noGrp="1"/>
          </p:cNvSpPr>
          <p:nvPr>
            <p:ph type="subTitle" idx="2"/>
          </p:nvPr>
        </p:nvSpPr>
        <p:spPr>
          <a:xfrm>
            <a:off x="1702125"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68" name="Google Shape;68;p16"/>
          <p:cNvSpPr txBox="1">
            <a:spLocks noGrp="1"/>
          </p:cNvSpPr>
          <p:nvPr>
            <p:ph type="subTitle" idx="3"/>
          </p:nvPr>
        </p:nvSpPr>
        <p:spPr>
          <a:xfrm>
            <a:off x="3774900"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69" name="Google Shape;69;p16"/>
          <p:cNvSpPr txBox="1">
            <a:spLocks noGrp="1"/>
          </p:cNvSpPr>
          <p:nvPr>
            <p:ph type="subTitle" idx="4"/>
          </p:nvPr>
        </p:nvSpPr>
        <p:spPr>
          <a:xfrm>
            <a:off x="3774900"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0" name="Google Shape;70;p16"/>
          <p:cNvSpPr txBox="1">
            <a:spLocks noGrp="1"/>
          </p:cNvSpPr>
          <p:nvPr>
            <p:ph type="subTitle" idx="5"/>
          </p:nvPr>
        </p:nvSpPr>
        <p:spPr>
          <a:xfrm>
            <a:off x="5847675"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71" name="Google Shape;71;p16"/>
          <p:cNvSpPr txBox="1">
            <a:spLocks noGrp="1"/>
          </p:cNvSpPr>
          <p:nvPr>
            <p:ph type="subTitle" idx="6"/>
          </p:nvPr>
        </p:nvSpPr>
        <p:spPr>
          <a:xfrm>
            <a:off x="5847675"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Main point 2">
  <p:cSld name="MAIN_POINT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1529550" y="1421408"/>
            <a:ext cx="6084900" cy="23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8000"/>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3">
  <p:cSld name="CUSTOM_10">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4">
  <p:cSld name="CUSTOM_1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726225" y="438312"/>
            <a:ext cx="3135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1">
  <p:cSld name="CUSTOM_12">
    <p:bg>
      <p:bgPr>
        <a:blipFill>
          <a:blip r:embed="rId2">
            <a:alphaModFix/>
          </a:blip>
          <a:stretch>
            <a:fillRect/>
          </a:stretch>
        </a:blip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2">
  <p:cSld name="CUSTOM_13">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3">
  <p:cSld name="CUSTOM_14">
    <p:bg>
      <p:bgPr>
        <a:blipFill>
          <a:blip r:embed="rId2">
            <a:alphaModFix/>
          </a:blip>
          <a:stretch>
            <a:fillRect/>
          </a:stretch>
        </a:blip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Background 4">
  <p:cSld name="CUSTOM_15">
    <p:bg>
      <p:bgPr>
        <a:blipFill>
          <a:blip r:embed="rId2">
            <a:alphaModFix/>
          </a:blip>
          <a:stretch>
            <a:fillRect/>
          </a:stretch>
        </a:blip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4"/>
          <p:cNvSpPr txBox="1">
            <a:spLocks noGrp="1"/>
          </p:cNvSpPr>
          <p:nvPr>
            <p:ph type="subTitle" idx="1"/>
          </p:nvPr>
        </p:nvSpPr>
        <p:spPr>
          <a:xfrm>
            <a:off x="4864000" y="2089275"/>
            <a:ext cx="2802600" cy="1664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5"/>
          <p:cNvSpPr txBox="1">
            <a:spLocks noGrp="1"/>
          </p:cNvSpPr>
          <p:nvPr>
            <p:ph type="subTitle" idx="1"/>
          </p:nvPr>
        </p:nvSpPr>
        <p:spPr>
          <a:xfrm>
            <a:off x="1974381" y="2828175"/>
            <a:ext cx="2348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0" name="Google Shape;20;p5"/>
          <p:cNvSpPr txBox="1">
            <a:spLocks noGrp="1"/>
          </p:cNvSpPr>
          <p:nvPr>
            <p:ph type="subTitle" idx="2"/>
          </p:nvPr>
        </p:nvSpPr>
        <p:spPr>
          <a:xfrm>
            <a:off x="1974381" y="3182126"/>
            <a:ext cx="23484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1" name="Google Shape;21;p5"/>
          <p:cNvSpPr txBox="1">
            <a:spLocks noGrp="1"/>
          </p:cNvSpPr>
          <p:nvPr>
            <p:ph type="subTitle" idx="3"/>
          </p:nvPr>
        </p:nvSpPr>
        <p:spPr>
          <a:xfrm>
            <a:off x="4823619" y="2828175"/>
            <a:ext cx="23460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2" name="Google Shape;22;p5"/>
          <p:cNvSpPr txBox="1">
            <a:spLocks noGrp="1"/>
          </p:cNvSpPr>
          <p:nvPr>
            <p:ph type="subTitle" idx="4"/>
          </p:nvPr>
        </p:nvSpPr>
        <p:spPr>
          <a:xfrm>
            <a:off x="4823619" y="3182126"/>
            <a:ext cx="23460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6225" y="438312"/>
            <a:ext cx="2345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726225" y="438312"/>
            <a:ext cx="2410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7"/>
          <p:cNvSpPr txBox="1">
            <a:spLocks noGrp="1"/>
          </p:cNvSpPr>
          <p:nvPr>
            <p:ph type="subTitle" idx="1"/>
          </p:nvPr>
        </p:nvSpPr>
        <p:spPr>
          <a:xfrm>
            <a:off x="816731" y="2089950"/>
            <a:ext cx="2808900" cy="1469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1806600" y="1467250"/>
            <a:ext cx="5530800" cy="180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1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30" name="Google Shape;30;p8"/>
          <p:cNvSpPr txBox="1">
            <a:spLocks noGrp="1"/>
          </p:cNvSpPr>
          <p:nvPr>
            <p:ph type="subTitle" idx="1"/>
          </p:nvPr>
        </p:nvSpPr>
        <p:spPr>
          <a:xfrm>
            <a:off x="2294125" y="3008875"/>
            <a:ext cx="4555800" cy="742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9"/>
          <p:cNvSpPr txBox="1">
            <a:spLocks noGrp="1"/>
          </p:cNvSpPr>
          <p:nvPr>
            <p:ph type="subTitle" idx="1"/>
          </p:nvPr>
        </p:nvSpPr>
        <p:spPr>
          <a:xfrm>
            <a:off x="4231725" y="2018350"/>
            <a:ext cx="3837000" cy="1663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bg>
      <p:bgPr>
        <a:blipFill>
          <a:blip r:embed="rId2">
            <a:alphaModFix/>
          </a:blip>
          <a:stretch>
            <a:fillRect/>
          </a:stretch>
        </a:blipFill>
        <a:effectLst/>
      </p:bgPr>
    </p:bg>
    <p:spTree>
      <p:nvGrpSpPr>
        <p:cNvPr id="1" name="Shape 34"/>
        <p:cNvGrpSpPr/>
        <p:nvPr/>
      </p:nvGrpSpPr>
      <p:grpSpPr>
        <a:xfrm>
          <a:off x="0" y="0"/>
          <a:ext cx="0" cy="0"/>
          <a:chOff x="0" y="0"/>
          <a:chExt cx="0" cy="0"/>
        </a:xfrm>
      </p:grpSpPr>
      <p:sp>
        <p:nvSpPr>
          <p:cNvPr id="35" name="Google Shape;35;p10"/>
          <p:cNvSpPr txBox="1">
            <a:spLocks noGrp="1"/>
          </p:cNvSpPr>
          <p:nvPr>
            <p:ph type="title"/>
          </p:nvPr>
        </p:nvSpPr>
        <p:spPr>
          <a:xfrm>
            <a:off x="1635750" y="3139363"/>
            <a:ext cx="5872500" cy="502800"/>
          </a:xfrm>
          <a:prstGeom prst="rect">
            <a:avLst/>
          </a:prstGeom>
        </p:spPr>
        <p:txBody>
          <a:bodyPr spcFirstLastPara="1" wrap="square" lIns="91425" tIns="91425" rIns="91425" bIns="91425" anchor="t" anchorCtr="0">
            <a:noAutofit/>
          </a:bodyPr>
          <a:lstStyle>
            <a:lvl1pPr lvl="0" algn="ctr">
              <a:spcBef>
                <a:spcPts val="0"/>
              </a:spcBef>
              <a:spcAft>
                <a:spcPts val="0"/>
              </a:spcAft>
              <a:buSzPts val="1800"/>
              <a:buNone/>
              <a:defRPr sz="1800" b="1">
                <a:latin typeface="Quicksand"/>
                <a:ea typeface="Quicksand"/>
                <a:cs typeface="Quicksand"/>
                <a:sym typeface="Quicksand"/>
              </a:defRPr>
            </a:lvl1pPr>
            <a:lvl2pPr lvl="1" algn="ctr">
              <a:spcBef>
                <a:spcPts val="0"/>
              </a:spcBef>
              <a:spcAft>
                <a:spcPts val="0"/>
              </a:spcAft>
              <a:buSzPts val="1800"/>
              <a:buNone/>
              <a:defRPr sz="1800" b="1">
                <a:latin typeface="Quicksand"/>
                <a:ea typeface="Quicksand"/>
                <a:cs typeface="Quicksand"/>
                <a:sym typeface="Quicksand"/>
              </a:defRPr>
            </a:lvl2pPr>
            <a:lvl3pPr lvl="2" algn="ctr">
              <a:spcBef>
                <a:spcPts val="0"/>
              </a:spcBef>
              <a:spcAft>
                <a:spcPts val="0"/>
              </a:spcAft>
              <a:buSzPts val="1800"/>
              <a:buNone/>
              <a:defRPr sz="1800" b="1">
                <a:latin typeface="Quicksand"/>
                <a:ea typeface="Quicksand"/>
                <a:cs typeface="Quicksand"/>
                <a:sym typeface="Quicksand"/>
              </a:defRPr>
            </a:lvl3pPr>
            <a:lvl4pPr lvl="3" algn="ctr">
              <a:spcBef>
                <a:spcPts val="0"/>
              </a:spcBef>
              <a:spcAft>
                <a:spcPts val="0"/>
              </a:spcAft>
              <a:buSzPts val="1800"/>
              <a:buNone/>
              <a:defRPr sz="1800" b="1">
                <a:latin typeface="Quicksand"/>
                <a:ea typeface="Quicksand"/>
                <a:cs typeface="Quicksand"/>
                <a:sym typeface="Quicksand"/>
              </a:defRPr>
            </a:lvl4pPr>
            <a:lvl5pPr lvl="4" algn="ctr">
              <a:spcBef>
                <a:spcPts val="0"/>
              </a:spcBef>
              <a:spcAft>
                <a:spcPts val="0"/>
              </a:spcAft>
              <a:buSzPts val="1800"/>
              <a:buNone/>
              <a:defRPr sz="1800" b="1">
                <a:latin typeface="Quicksand"/>
                <a:ea typeface="Quicksand"/>
                <a:cs typeface="Quicksand"/>
                <a:sym typeface="Quicksand"/>
              </a:defRPr>
            </a:lvl5pPr>
            <a:lvl6pPr lvl="5" algn="ctr">
              <a:spcBef>
                <a:spcPts val="0"/>
              </a:spcBef>
              <a:spcAft>
                <a:spcPts val="0"/>
              </a:spcAft>
              <a:buSzPts val="1800"/>
              <a:buNone/>
              <a:defRPr sz="1800" b="1">
                <a:latin typeface="Quicksand"/>
                <a:ea typeface="Quicksand"/>
                <a:cs typeface="Quicksand"/>
                <a:sym typeface="Quicksand"/>
              </a:defRPr>
            </a:lvl6pPr>
            <a:lvl7pPr lvl="6" algn="ctr">
              <a:spcBef>
                <a:spcPts val="0"/>
              </a:spcBef>
              <a:spcAft>
                <a:spcPts val="0"/>
              </a:spcAft>
              <a:buSzPts val="1800"/>
              <a:buNone/>
              <a:defRPr sz="1800" b="1">
                <a:latin typeface="Quicksand"/>
                <a:ea typeface="Quicksand"/>
                <a:cs typeface="Quicksand"/>
                <a:sym typeface="Quicksand"/>
              </a:defRPr>
            </a:lvl7pPr>
            <a:lvl8pPr lvl="7" algn="ctr">
              <a:spcBef>
                <a:spcPts val="0"/>
              </a:spcBef>
              <a:spcAft>
                <a:spcPts val="0"/>
              </a:spcAft>
              <a:buSzPts val="1800"/>
              <a:buNone/>
              <a:defRPr sz="1800" b="1">
                <a:latin typeface="Quicksand"/>
                <a:ea typeface="Quicksand"/>
                <a:cs typeface="Quicksand"/>
                <a:sym typeface="Quicksand"/>
              </a:defRPr>
            </a:lvl8pPr>
            <a:lvl9pPr lvl="8" algn="ctr">
              <a:spcBef>
                <a:spcPts val="0"/>
              </a:spcBef>
              <a:spcAft>
                <a:spcPts val="0"/>
              </a:spcAft>
              <a:buSzPts val="1800"/>
              <a:buNone/>
              <a:defRPr sz="1800" b="1">
                <a:latin typeface="Quicksand"/>
                <a:ea typeface="Quicksand"/>
                <a:cs typeface="Quicksand"/>
                <a:sym typeface="Quicksand"/>
              </a:defRPr>
            </a:lvl9pPr>
          </a:lstStyle>
          <a:p>
            <a:endParaRPr/>
          </a:p>
        </p:txBody>
      </p:sp>
      <p:sp>
        <p:nvSpPr>
          <p:cNvPr id="36" name="Google Shape;36;p10"/>
          <p:cNvSpPr txBox="1">
            <a:spLocks noGrp="1"/>
          </p:cNvSpPr>
          <p:nvPr>
            <p:ph type="subTitle" idx="1"/>
          </p:nvPr>
        </p:nvSpPr>
        <p:spPr>
          <a:xfrm>
            <a:off x="2003675" y="1501338"/>
            <a:ext cx="5136600" cy="1786800"/>
          </a:xfrm>
          <a:prstGeom prst="rect">
            <a:avLst/>
          </a:prstGeom>
        </p:spPr>
        <p:txBody>
          <a:bodyPr spcFirstLastPara="1" wrap="square" lIns="91425" tIns="91425" rIns="91425" bIns="91425" anchor="t" anchorCtr="0">
            <a:noAutofit/>
          </a:bodyPr>
          <a:lstStyle>
            <a:lvl1pPr lvl="0" algn="ctr">
              <a:spcBef>
                <a:spcPts val="0"/>
              </a:spcBef>
              <a:spcAft>
                <a:spcPts val="0"/>
              </a:spcAft>
              <a:buSzPts val="1600"/>
              <a:buNone/>
              <a:defRPr sz="2400"/>
            </a:lvl1pPr>
            <a:lvl2pPr lvl="1">
              <a:spcBef>
                <a:spcPts val="1600"/>
              </a:spcBef>
              <a:spcAft>
                <a:spcPts val="0"/>
              </a:spcAft>
              <a:buSzPts val="1600"/>
              <a:buNone/>
              <a:defRPr/>
            </a:lvl2pPr>
            <a:lvl3pPr lvl="2">
              <a:spcBef>
                <a:spcPts val="1600"/>
              </a:spcBef>
              <a:spcAft>
                <a:spcPts val="0"/>
              </a:spcAft>
              <a:buSzPts val="1600"/>
              <a:buNone/>
              <a:defRPr/>
            </a:lvl3pPr>
            <a:lvl4pPr lvl="3">
              <a:spcBef>
                <a:spcPts val="1600"/>
              </a:spcBef>
              <a:spcAft>
                <a:spcPts val="0"/>
              </a:spcAft>
              <a:buSzPts val="1600"/>
              <a:buNone/>
              <a:defRPr/>
            </a:lvl4pPr>
            <a:lvl5pPr lvl="4">
              <a:spcBef>
                <a:spcPts val="1600"/>
              </a:spcBef>
              <a:spcAft>
                <a:spcPts val="0"/>
              </a:spcAft>
              <a:buSzPts val="1600"/>
              <a:buNone/>
              <a:defRPr/>
            </a:lvl5pPr>
            <a:lvl6pPr lvl="5">
              <a:spcBef>
                <a:spcPts val="1600"/>
              </a:spcBef>
              <a:spcAft>
                <a:spcPts val="0"/>
              </a:spcAft>
              <a:buSzPts val="1600"/>
              <a:buNone/>
              <a:defRPr/>
            </a:lvl6pPr>
            <a:lvl7pPr lvl="6">
              <a:spcBef>
                <a:spcPts val="1600"/>
              </a:spcBef>
              <a:spcAft>
                <a:spcPts val="0"/>
              </a:spcAft>
              <a:buSzPts val="1600"/>
              <a:buNone/>
              <a:defRPr/>
            </a:lvl7pPr>
            <a:lvl8pPr lvl="7">
              <a:spcBef>
                <a:spcPts val="1600"/>
              </a:spcBef>
              <a:spcAft>
                <a:spcPts val="0"/>
              </a:spcAft>
              <a:buSzPts val="1600"/>
              <a:buNone/>
              <a:defRPr/>
            </a:lvl8pPr>
            <a:lvl9pPr lvl="8">
              <a:spcBef>
                <a:spcPts val="1600"/>
              </a:spcBef>
              <a:spcAft>
                <a:spcPts val="1600"/>
              </a:spcAft>
              <a:buSzPts val="1600"/>
              <a:buNone/>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38312"/>
            <a:ext cx="7732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1pPr>
            <a:lvl2pPr lvl="1">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2pPr>
            <a:lvl3pPr lvl="2">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3pPr>
            <a:lvl4pPr lvl="3">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4pPr>
            <a:lvl5pPr lvl="4">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5pPr>
            <a:lvl6pPr lvl="5">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6pPr>
            <a:lvl7pPr lvl="6">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7pPr>
            <a:lvl8pPr lvl="7">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8pPr>
            <a:lvl9pPr lvl="8">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1pPr>
            <a:lvl2pPr marL="914400" lvl="1"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2pPr>
            <a:lvl3pPr marL="1371600" lvl="2"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3pPr>
            <a:lvl4pPr marL="1828800" lvl="3"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4pPr>
            <a:lvl5pPr marL="2286000" lvl="4"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5pPr>
            <a:lvl6pPr marL="2743200" lvl="5"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6pPr>
            <a:lvl7pPr marL="3200400" lvl="6"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7pPr>
            <a:lvl8pPr marL="3657600" lvl="7"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8pPr>
            <a:lvl9pPr marL="4114800" lvl="8" indent="-330200">
              <a:lnSpc>
                <a:spcPct val="100000"/>
              </a:lnSpc>
              <a:spcBef>
                <a:spcPts val="1600"/>
              </a:spcBef>
              <a:spcAft>
                <a:spcPts val="160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6" r:id="rId8"/>
    <p:sldLayoutId id="2147483658" r:id="rId9"/>
    <p:sldLayoutId id="2147483659" r:id="rId10"/>
    <p:sldLayoutId id="2147483661" r:id="rId11"/>
    <p:sldLayoutId id="2147483662" r:id="rId12"/>
    <p:sldLayoutId id="2147483664" r:id="rId13"/>
    <p:sldLayoutId id="2147483666" r:id="rId14"/>
    <p:sldLayoutId id="2147483670" r:id="rId15"/>
    <p:sldLayoutId id="2147483672" r:id="rId16"/>
    <p:sldLayoutId id="2147483673" r:id="rId17"/>
    <p:sldLayoutId id="2147483674" r:id="rId18"/>
    <p:sldLayoutId id="2147483675" r:id="rId1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4.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10.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10.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7.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27.png"/><Relationship Id="rId4" Type="http://schemas.openxmlformats.org/officeDocument/2006/relationships/image" Target="../media/image11.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1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7.png"/></Relationships>
</file>

<file path=ppt/slides/_rels/slide2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14.xml"/><Relationship Id="rId5" Type="http://schemas.openxmlformats.org/officeDocument/2006/relationships/image" Target="../media/image35.png"/><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7.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8.xml"/><Relationship Id="rId1" Type="http://schemas.openxmlformats.org/officeDocument/2006/relationships/slideLayout" Target="../slideLayouts/slideLayout4.xml"/><Relationship Id="rId6" Type="http://schemas.openxmlformats.org/officeDocument/2006/relationships/image" Target="../media/image30.png"/><Relationship Id="rId5" Type="http://schemas.openxmlformats.org/officeDocument/2006/relationships/image" Target="../media/image28.png"/><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10.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10.xml"/><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2.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4.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10.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1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png"/><Relationship Id="rId4" Type="http://schemas.openxmlformats.org/officeDocument/2006/relationships/oleObject" Target="../embeddings/oleObject1.bin"/></Relationships>
</file>

<file path=ppt/slides/_rels/slide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6.xml"/><Relationship Id="rId1" Type="http://schemas.openxmlformats.org/officeDocument/2006/relationships/slideLayout" Target="../slideLayouts/slideLayout15.xml"/><Relationship Id="rId5" Type="http://schemas.openxmlformats.org/officeDocument/2006/relationships/image" Target="../media/image19.pn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15.png"/><Relationship Id="rId4" Type="http://schemas.openxmlformats.org/officeDocument/2006/relationships/image" Target="../media/image11.png"/></Relationships>
</file>

<file path=ppt/slides/_rels/slide8.xml.rels><?xml version="1.0" encoding="UTF-8" standalone="yes"?>
<Relationships xmlns="http://schemas.openxmlformats.org/package/2006/relationships"><Relationship Id="rId3" Type="http://schemas.openxmlformats.org/officeDocument/2006/relationships/hyperlink" Target="https://www.freepik.com/free-photo/cheerful-colleagues-laughing-office_4975546.htm?utm_source=slidesgo_template&amp;utm_medium=referral-link&amp;utm_campaign=sg_resources&amp;utm_content=freepik" TargetMode="External"/><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32"/>
          <p:cNvSpPr txBox="1">
            <a:spLocks noGrp="1"/>
          </p:cNvSpPr>
          <p:nvPr>
            <p:ph type="ctrTitle"/>
          </p:nvPr>
        </p:nvSpPr>
        <p:spPr>
          <a:xfrm>
            <a:off x="1025986" y="1465860"/>
            <a:ext cx="6856500" cy="145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6AA84F"/>
                </a:solidFill>
              </a:rPr>
              <a:t>Tối ưu hóa truy  vấn</a:t>
            </a:r>
            <a:endParaRPr sz="6000">
              <a:solidFill>
                <a:srgbClr val="6AA84F"/>
              </a:solidFill>
            </a:endParaRPr>
          </a:p>
        </p:txBody>
      </p:sp>
      <p:sp>
        <p:nvSpPr>
          <p:cNvPr id="131" name="Google Shape;131;p32"/>
          <p:cNvSpPr txBox="1">
            <a:spLocks noGrp="1"/>
          </p:cNvSpPr>
          <p:nvPr>
            <p:ph type="subTitle" idx="1"/>
          </p:nvPr>
        </p:nvSpPr>
        <p:spPr>
          <a:xfrm>
            <a:off x="2224204" y="2920560"/>
            <a:ext cx="6856800" cy="4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Giảng viên hướng dẫn: Phan Thị Hà</a:t>
            </a:r>
          </a:p>
          <a:p>
            <a:pPr marL="0" lvl="0" indent="0" algn="l" rtl="0">
              <a:spcBef>
                <a:spcPts val="0"/>
              </a:spcBef>
              <a:spcAft>
                <a:spcPts val="0"/>
              </a:spcAft>
              <a:buNone/>
            </a:pPr>
            <a:r>
              <a:rPr lang="en-US"/>
              <a:t>Nhóm bài tập: 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4"/>
          <p:cNvPicPr preferRelativeResize="0"/>
          <p:nvPr/>
        </p:nvPicPr>
        <p:blipFill>
          <a:blip r:embed="rId3">
            <a:alphaModFix amt="71000"/>
          </a:blip>
          <a:stretch>
            <a:fillRect/>
          </a:stretch>
        </p:blipFill>
        <p:spPr>
          <a:xfrm>
            <a:off x="1529550" y="362211"/>
            <a:ext cx="5867201" cy="3431650"/>
          </a:xfrm>
          <a:prstGeom prst="rect">
            <a:avLst/>
          </a:prstGeom>
          <a:noFill/>
          <a:ln>
            <a:noFill/>
          </a:ln>
        </p:spPr>
      </p:pic>
      <p:pic>
        <p:nvPicPr>
          <p:cNvPr id="302" name="Google Shape;302;p44"/>
          <p:cNvPicPr preferRelativeResize="0"/>
          <p:nvPr/>
        </p:nvPicPr>
        <p:blipFill>
          <a:blip r:embed="rId4">
            <a:alphaModFix amt="63000"/>
          </a:blip>
          <a:stretch>
            <a:fillRect/>
          </a:stretch>
        </p:blipFill>
        <p:spPr>
          <a:xfrm>
            <a:off x="1529537" y="1869934"/>
            <a:ext cx="6084900" cy="2608799"/>
          </a:xfrm>
          <a:prstGeom prst="rect">
            <a:avLst/>
          </a:prstGeom>
          <a:noFill/>
          <a:ln>
            <a:noFill/>
          </a:ln>
        </p:spPr>
      </p:pic>
      <p:sp>
        <p:nvSpPr>
          <p:cNvPr id="303" name="Google Shape;303;p44"/>
          <p:cNvSpPr txBox="1">
            <a:spLocks noGrp="1"/>
          </p:cNvSpPr>
          <p:nvPr>
            <p:ph type="title"/>
          </p:nvPr>
        </p:nvSpPr>
        <p:spPr>
          <a:xfrm>
            <a:off x="1747249" y="1493161"/>
            <a:ext cx="6084900" cy="23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02. Biểu thức chuẩn tắc của truy vấn</a:t>
            </a:r>
            <a:endParaRPr sz="4400"/>
          </a:p>
        </p:txBody>
      </p:sp>
    </p:spTree>
    <p:extLst>
      <p:ext uri="{BB962C8B-B14F-4D97-AF65-F5344CB8AC3E}">
        <p14:creationId xmlns:p14="http://schemas.microsoft.com/office/powerpoint/2010/main" val="290504629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7" name="Google Shape;914;p66">
            <a:extLst>
              <a:ext uri="{FF2B5EF4-FFF2-40B4-BE49-F238E27FC236}">
                <a16:creationId xmlns:a16="http://schemas.microsoft.com/office/drawing/2014/main" id="{65CA6D15-E2BD-4CB1-88CB-80162A6054A8}"/>
              </a:ext>
            </a:extLst>
          </p:cNvPr>
          <p:cNvSpPr txBox="1">
            <a:spLocks/>
          </p:cNvSpPr>
          <p:nvPr/>
        </p:nvSpPr>
        <p:spPr>
          <a:xfrm>
            <a:off x="705900" y="563003"/>
            <a:ext cx="7732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1pPr>
            <a:lvl2pPr marR="0" lvl="1"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2pPr>
            <a:lvl3pPr marR="0" lvl="2"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3pPr>
            <a:lvl4pPr marR="0" lvl="3"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4pPr>
            <a:lvl5pPr marR="0" lvl="4"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5pPr>
            <a:lvl6pPr marR="0" lvl="5"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6pPr>
            <a:lvl7pPr marR="0" lvl="6"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7pPr>
            <a:lvl8pPr marR="0" lvl="7"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8pPr>
            <a:lvl9pPr marR="0" lvl="8"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9pPr>
          </a:lstStyle>
          <a:p>
            <a:pPr algn="l"/>
            <a:r>
              <a:rPr lang="en-US" sz="2800" b="0">
                <a:latin typeface="Pacifico" panose="020B0604020202020204" charset="0"/>
              </a:rPr>
              <a:t>2. Biểu thức chuẩn tắc của truy vấn</a:t>
            </a:r>
            <a:endParaRPr lang="vi-VN" sz="2800" b="0">
              <a:latin typeface="Pacifico" panose="020B0604020202020204" charset="0"/>
            </a:endParaRPr>
          </a:p>
        </p:txBody>
      </p:sp>
      <p:sp>
        <p:nvSpPr>
          <p:cNvPr id="10" name="Google Shape;915;p66">
            <a:extLst>
              <a:ext uri="{FF2B5EF4-FFF2-40B4-BE49-F238E27FC236}">
                <a16:creationId xmlns:a16="http://schemas.microsoft.com/office/drawing/2014/main" id="{E3B00FEB-70A3-4C1E-8019-1C6C09FE7CB2}"/>
              </a:ext>
            </a:extLst>
          </p:cNvPr>
          <p:cNvSpPr txBox="1">
            <a:spLocks/>
          </p:cNvSpPr>
          <p:nvPr/>
        </p:nvSpPr>
        <p:spPr>
          <a:xfrm>
            <a:off x="1824278" y="1724561"/>
            <a:ext cx="4974620" cy="11086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600" i="1">
                <a:latin typeface="Quicksand Light" panose="020B0604020202020204" charset="0"/>
              </a:rPr>
              <a:t>Biểu thức chuẩn tắc: </a:t>
            </a:r>
            <a:r>
              <a:rPr lang="en-US" sz="1600">
                <a:effectLst/>
                <a:latin typeface="Quicksand Light" panose="020B0604020202020204" charset="0"/>
                <a:ea typeface="Calibri" panose="020F0502020204030204" pitchFamily="34" charset="0"/>
              </a:rPr>
              <a:t>là biểu thức có được bằng cách thay thế mỗi tên quan hệ toàn cục xuất hiện trong biểu thức tái lập của quan hệ toàn cục này</a:t>
            </a:r>
          </a:p>
          <a:p>
            <a:pPr marL="127000" indent="0" algn="l">
              <a:buClr>
                <a:schemeClr val="lt2"/>
              </a:buClr>
            </a:pPr>
            <a:endParaRPr lang="vi-VN" sz="1600">
              <a:latin typeface="Quicksand Light" panose="020B0604020202020204" charset="0"/>
              <a:ea typeface="Calibri" panose="020F0502020204030204" pitchFamily="34" charset="0"/>
              <a:cs typeface="Times New Roman" panose="02020603050405020304" pitchFamily="18" charset="0"/>
            </a:endParaRPr>
          </a:p>
        </p:txBody>
      </p:sp>
      <p:sp>
        <p:nvSpPr>
          <p:cNvPr id="5" name="Google Shape;915;p66">
            <a:extLst>
              <a:ext uri="{FF2B5EF4-FFF2-40B4-BE49-F238E27FC236}">
                <a16:creationId xmlns:a16="http://schemas.microsoft.com/office/drawing/2014/main" id="{EAB98139-53F6-49B9-9E32-DC2D40328E75}"/>
              </a:ext>
            </a:extLst>
          </p:cNvPr>
          <p:cNvSpPr txBox="1">
            <a:spLocks/>
          </p:cNvSpPr>
          <p:nvPr/>
        </p:nvSpPr>
        <p:spPr>
          <a:xfrm>
            <a:off x="1824278" y="2715160"/>
            <a:ext cx="4974620" cy="130265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endParaRPr lang="vi-VN" sz="16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600">
                <a:latin typeface="Quicksand Light" panose="020B0604020202020204" charset="0"/>
              </a:rPr>
              <a:t>Có </a:t>
            </a:r>
            <a:r>
              <a:rPr lang="en-US" sz="1600">
                <a:effectLst/>
                <a:latin typeface="Quicksand Light" panose="020B0604020202020204" charset="0"/>
                <a:ea typeface="Calibri" panose="020F0502020204030204" pitchFamily="34" charset="0"/>
              </a:rPr>
              <a:t>thể biến đổi cây toán tử trên lược đồ toàn cục thành một cây toán tử trên lược đồ phân mảnh</a:t>
            </a:r>
            <a:endParaRPr lang="vi-VN" sz="1600">
              <a:latin typeface="Quicksand Light" panose="020B0604020202020204" charset="0"/>
            </a:endParaRPr>
          </a:p>
        </p:txBody>
      </p:sp>
    </p:spTree>
    <p:extLst>
      <p:ext uri="{BB962C8B-B14F-4D97-AF65-F5344CB8AC3E}">
        <p14:creationId xmlns:p14="http://schemas.microsoft.com/office/powerpoint/2010/main" val="2563675444"/>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7" name="Google Shape;914;p66">
            <a:extLst>
              <a:ext uri="{FF2B5EF4-FFF2-40B4-BE49-F238E27FC236}">
                <a16:creationId xmlns:a16="http://schemas.microsoft.com/office/drawing/2014/main" id="{65CA6D15-E2BD-4CB1-88CB-80162A6054A8}"/>
              </a:ext>
            </a:extLst>
          </p:cNvPr>
          <p:cNvSpPr txBox="1">
            <a:spLocks/>
          </p:cNvSpPr>
          <p:nvPr/>
        </p:nvSpPr>
        <p:spPr>
          <a:xfrm>
            <a:off x="705900" y="563003"/>
            <a:ext cx="77322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1pPr>
            <a:lvl2pPr marR="0" lvl="1"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2pPr>
            <a:lvl3pPr marR="0" lvl="2"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3pPr>
            <a:lvl4pPr marR="0" lvl="3"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4pPr>
            <a:lvl5pPr marR="0" lvl="4"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5pPr>
            <a:lvl6pPr marR="0" lvl="5"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6pPr>
            <a:lvl7pPr marR="0" lvl="6"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7pPr>
            <a:lvl8pPr marR="0" lvl="7"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8pPr>
            <a:lvl9pPr marR="0" lvl="8" algn="ctr" rtl="0">
              <a:lnSpc>
                <a:spcPct val="100000"/>
              </a:lnSpc>
              <a:spcBef>
                <a:spcPts val="0"/>
              </a:spcBef>
              <a:spcAft>
                <a:spcPts val="0"/>
              </a:spcAft>
              <a:buClr>
                <a:schemeClr val="lt2"/>
              </a:buClr>
              <a:buSzPts val="1800"/>
              <a:buFont typeface="Pacifico"/>
              <a:buNone/>
              <a:defRPr sz="1800" b="1" i="0" u="none" strike="noStrike" cap="none">
                <a:solidFill>
                  <a:schemeClr val="lt2"/>
                </a:solidFill>
                <a:latin typeface="Quicksand"/>
                <a:ea typeface="Quicksand"/>
                <a:cs typeface="Quicksand"/>
                <a:sym typeface="Quicksand"/>
              </a:defRPr>
            </a:lvl9pPr>
          </a:lstStyle>
          <a:p>
            <a:pPr algn="l"/>
            <a:r>
              <a:rPr lang="en-US" sz="2800" b="0">
                <a:latin typeface="Pacifico" panose="020B0604020202020204" charset="0"/>
              </a:rPr>
              <a:t>2. Biểu thức chuẩn tắc của truy vấn</a:t>
            </a:r>
            <a:endParaRPr lang="vi-VN" sz="2800" b="0">
              <a:latin typeface="Pacifico" panose="020B0604020202020204" charset="0"/>
            </a:endParaRPr>
          </a:p>
        </p:txBody>
      </p:sp>
      <mc:AlternateContent xmlns:mc="http://schemas.openxmlformats.org/markup-compatibility/2006" xmlns:a14="http://schemas.microsoft.com/office/drawing/2010/main">
        <mc:Choice Requires="a14">
          <p:sp>
            <p:nvSpPr>
              <p:cNvPr id="10" name="Google Shape;915;p66">
                <a:extLst>
                  <a:ext uri="{FF2B5EF4-FFF2-40B4-BE49-F238E27FC236}">
                    <a16:creationId xmlns:a16="http://schemas.microsoft.com/office/drawing/2014/main" id="{E3B00FEB-70A3-4C1E-8019-1C6C09FE7CB2}"/>
                  </a:ext>
                </a:extLst>
              </p:cNvPr>
              <p:cNvSpPr txBox="1">
                <a:spLocks/>
              </p:cNvSpPr>
              <p:nvPr/>
            </p:nvSpPr>
            <p:spPr>
              <a:xfrm>
                <a:off x="1845060" y="1482106"/>
                <a:ext cx="4974620" cy="2765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685800" marR="0" algn="l">
                  <a:lnSpc>
                    <a:spcPct val="107000"/>
                  </a:lnSpc>
                  <a:spcBef>
                    <a:spcPts val="0"/>
                  </a:spcBef>
                  <a:spcAft>
                    <a:spcPts val="800"/>
                  </a:spcAft>
                </a:pPr>
                <a:r>
                  <a:rPr lang="en-US" sz="1600">
                    <a:effectLst/>
                    <a:latin typeface="Quicksand Light" panose="020B0604020202020204" charset="0"/>
                    <a:ea typeface="Calibri" panose="020F0502020204030204" pitchFamily="34" charset="0"/>
                    <a:cs typeface="Calibri" panose="020F0502020204030204" pitchFamily="34" charset="0"/>
                  </a:rPr>
                  <a:t>Ví dụ : giả sử chúng ta có 2 khóa là “CNTT” và “VT”. Quan hệ lớp được phân mảnh theo tên khoa là lop1 và lop2</a:t>
                </a:r>
                <a:endParaRPr lang="en-US" sz="1600">
                  <a:effectLst/>
                  <a:latin typeface="Quicksand Light" panose="020B0604020202020204" charset="0"/>
                  <a:ea typeface="Calibri" panose="020F0502020204030204" pitchFamily="34" charset="0"/>
                  <a:cs typeface="Times New Roman" panose="02020603050405020304" pitchFamily="18" charset="0"/>
                </a:endParaRPr>
              </a:p>
              <a:p>
                <a:pPr marL="685800" marR="0" algn="l">
                  <a:lnSpc>
                    <a:spcPct val="107000"/>
                  </a:lnSpc>
                  <a:spcBef>
                    <a:spcPts val="0"/>
                  </a:spcBef>
                  <a:spcAft>
                    <a:spcPts val="800"/>
                  </a:spcAft>
                </a:pPr>
                <a:r>
                  <a:rPr lang="en-US" sz="1600">
                    <a:effectLst/>
                    <a:latin typeface="Quicksand Light" panose="020B0604020202020204" charset="0"/>
                    <a:ea typeface="Calibri" panose="020F0502020204030204" pitchFamily="34" charset="0"/>
                    <a:cs typeface="Calibri" panose="020F0502020204030204" pitchFamily="34" charset="0"/>
                  </a:rPr>
                  <a:t>Lop1 = </a:t>
                </a:r>
                <a14:m>
                  <m:oMath xmlns:m="http://schemas.openxmlformats.org/officeDocument/2006/math">
                    <m:r>
                      <a:rPr lang="en-US" sz="1600" i="1">
                        <a:effectLst/>
                        <a:latin typeface="Cambria Math" panose="02040503050406030204" pitchFamily="18" charset="0"/>
                        <a:ea typeface="Calibri" panose="020F0502020204030204" pitchFamily="34" charset="0"/>
                        <a:cs typeface="Calibri" panose="020F0502020204030204" pitchFamily="34" charset="0"/>
                      </a:rPr>
                      <m:t>𝜎</m:t>
                    </m:r>
                  </m:oMath>
                </a14:m>
                <a:r>
                  <a:rPr lang="en-US" sz="1600">
                    <a:effectLst/>
                    <a:latin typeface="Quicksand Light" panose="020B0604020202020204" charset="0"/>
                    <a:ea typeface="Times New Roman" panose="02020603050405020304" pitchFamily="18" charset="0"/>
                    <a:cs typeface="Calibri" panose="020F0502020204030204" pitchFamily="34" charset="0"/>
                  </a:rPr>
                  <a:t>tenkhoa = ‘CNTT’(lop)</a:t>
                </a:r>
                <a:endParaRPr lang="en-US" sz="1600">
                  <a:effectLst/>
                  <a:latin typeface="Quicksand Light" panose="020B0604020202020204" charset="0"/>
                  <a:ea typeface="Calibri" panose="020F0502020204030204" pitchFamily="34" charset="0"/>
                  <a:cs typeface="Times New Roman" panose="02020603050405020304" pitchFamily="18" charset="0"/>
                </a:endParaRPr>
              </a:p>
              <a:p>
                <a:pPr marL="685800" marR="0" algn="l">
                  <a:lnSpc>
                    <a:spcPct val="107000"/>
                  </a:lnSpc>
                  <a:spcBef>
                    <a:spcPts val="0"/>
                  </a:spcBef>
                  <a:spcAft>
                    <a:spcPts val="800"/>
                  </a:spcAft>
                </a:pPr>
                <a:r>
                  <a:rPr lang="en-US" sz="1600">
                    <a:effectLst/>
                    <a:latin typeface="Quicksand Light" panose="020B0604020202020204" charset="0"/>
                    <a:ea typeface="Calibri" panose="020F0502020204030204" pitchFamily="34" charset="0"/>
                    <a:cs typeface="Calibri" panose="020F0502020204030204" pitchFamily="34" charset="0"/>
                  </a:rPr>
                  <a:t>Lop2 = </a:t>
                </a:r>
                <a14:m>
                  <m:oMath xmlns:m="http://schemas.openxmlformats.org/officeDocument/2006/math">
                    <m:r>
                      <a:rPr lang="en-US" sz="1600" i="1">
                        <a:effectLst/>
                        <a:latin typeface="Cambria Math" panose="02040503050406030204" pitchFamily="18" charset="0"/>
                        <a:ea typeface="Calibri" panose="020F0502020204030204" pitchFamily="34" charset="0"/>
                        <a:cs typeface="Calibri" panose="020F0502020204030204" pitchFamily="34" charset="0"/>
                      </a:rPr>
                      <m:t>𝜎</m:t>
                    </m:r>
                  </m:oMath>
                </a14:m>
                <a:r>
                  <a:rPr lang="en-US" sz="1600">
                    <a:effectLst/>
                    <a:latin typeface="Quicksand Light" panose="020B0604020202020204" charset="0"/>
                    <a:ea typeface="Times New Roman" panose="02020603050405020304" pitchFamily="18" charset="0"/>
                    <a:cs typeface="Calibri" panose="020F0502020204030204" pitchFamily="34" charset="0"/>
                  </a:rPr>
                  <a:t>tenkhoa = ‘VT’(lop)</a:t>
                </a:r>
                <a:endParaRPr lang="en-US" sz="1600">
                  <a:effectLst/>
                  <a:latin typeface="Quicksand Light" panose="020B0604020202020204" charset="0"/>
                  <a:ea typeface="Calibri" panose="020F0502020204030204" pitchFamily="34" charset="0"/>
                  <a:cs typeface="Times New Roman" panose="02020603050405020304" pitchFamily="18" charset="0"/>
                </a:endParaRPr>
              </a:p>
              <a:p>
                <a:pPr marL="685800" marR="0" algn="l">
                  <a:lnSpc>
                    <a:spcPct val="107000"/>
                  </a:lnSpc>
                  <a:spcBef>
                    <a:spcPts val="0"/>
                  </a:spcBef>
                  <a:spcAft>
                    <a:spcPts val="800"/>
                  </a:spcAft>
                </a:pPr>
                <a:r>
                  <a:rPr lang="en-US" sz="1600">
                    <a:effectLst/>
                    <a:latin typeface="Quicksand Light" panose="020B0604020202020204" charset="0"/>
                    <a:ea typeface="Times New Roman" panose="02020603050405020304" pitchFamily="18" charset="0"/>
                    <a:cs typeface="Calibri" panose="020F0502020204030204" pitchFamily="34" charset="0"/>
                  </a:rPr>
                  <a:t>Lop = Lop1 </a:t>
                </a:r>
                <a14:m>
                  <m:oMath xmlns:m="http://schemas.openxmlformats.org/officeDocument/2006/math">
                    <m:r>
                      <a:rPr lang="en-US" sz="1600" i="1">
                        <a:effectLst/>
                        <a:latin typeface="Cambria Math" panose="02040503050406030204" pitchFamily="18" charset="0"/>
                        <a:ea typeface="Times New Roman" panose="02020603050405020304" pitchFamily="18" charset="0"/>
                        <a:cs typeface="Calibri" panose="020F0502020204030204" pitchFamily="34" charset="0"/>
                      </a:rPr>
                      <m:t>∪</m:t>
                    </m:r>
                  </m:oMath>
                </a14:m>
                <a:r>
                  <a:rPr lang="en-US" sz="1600">
                    <a:effectLst/>
                    <a:latin typeface="Quicksand Light" panose="020B0604020202020204" charset="0"/>
                    <a:ea typeface="Times New Roman" panose="02020603050405020304" pitchFamily="18" charset="0"/>
                    <a:cs typeface="Calibri" panose="020F0502020204030204" pitchFamily="34" charset="0"/>
                  </a:rPr>
                  <a:t> Lop2</a:t>
                </a:r>
                <a:endParaRPr lang="en-US" sz="1600">
                  <a:effectLst/>
                  <a:latin typeface="Quicksand Light" panose="020B0604020202020204" charset="0"/>
                  <a:ea typeface="Calibri" panose="020F0502020204030204" pitchFamily="34" charset="0"/>
                  <a:cs typeface="Times New Roman" panose="02020603050405020304" pitchFamily="18" charset="0"/>
                </a:endParaRPr>
              </a:p>
              <a:p>
                <a:pPr marL="685800" marR="0" algn="l">
                  <a:lnSpc>
                    <a:spcPct val="107000"/>
                  </a:lnSpc>
                  <a:spcBef>
                    <a:spcPts val="0"/>
                  </a:spcBef>
                  <a:spcAft>
                    <a:spcPts val="800"/>
                  </a:spcAft>
                </a:pPr>
                <a:r>
                  <a:rPr lang="en-US" sz="1600" b="1">
                    <a:effectLst/>
                    <a:latin typeface="Quicksand Light" panose="020B0604020202020204" charset="0"/>
                    <a:ea typeface="Times New Roman" panose="02020603050405020304" pitchFamily="18" charset="0"/>
                    <a:cs typeface="Calibri" panose="020F0502020204030204" pitchFamily="34" charset="0"/>
                  </a:rPr>
                  <a:t>Biểu thức chuẩn tắc:</a:t>
                </a:r>
              </a:p>
              <a:p>
                <a:pPr marL="685800" marR="0" algn="l">
                  <a:lnSpc>
                    <a:spcPct val="107000"/>
                  </a:lnSpc>
                  <a:spcBef>
                    <a:spcPts val="0"/>
                  </a:spcBef>
                  <a:spcAft>
                    <a:spcPts val="800"/>
                  </a:spcAft>
                </a:pPr>
                <a:r>
                  <a:rPr lang="en-US" sz="1600">
                    <a:effectLst/>
                    <a:latin typeface="Quicksand Light" panose="020B0604020202020204" charset="0"/>
                    <a:ea typeface="Times New Roman" panose="02020603050405020304" pitchFamily="18" charset="0"/>
                    <a:cs typeface="Calibri" panose="020F0502020204030204" pitchFamily="34" charset="0"/>
                  </a:rPr>
                  <a:t>  </a:t>
                </a:r>
                <a14:m>
                  <m:oMath xmlns:m="http://schemas.openxmlformats.org/officeDocument/2006/math">
                    <m:r>
                      <a:rPr lang="en-US" sz="1600" i="1">
                        <a:effectLst/>
                        <a:latin typeface="Cambria Math" panose="02040503050406030204" pitchFamily="18" charset="0"/>
                        <a:ea typeface="Times New Roman" panose="02020603050405020304" pitchFamily="18" charset="0"/>
                        <a:cs typeface="Calibri" panose="020F0502020204030204" pitchFamily="34" charset="0"/>
                      </a:rPr>
                      <m:t>𝜋</m:t>
                    </m:r>
                  </m:oMath>
                </a14:m>
                <a:r>
                  <a:rPr lang="en-US" sz="1600">
                    <a:effectLst/>
                    <a:latin typeface="Quicksand Light" panose="020B0604020202020204" charset="0"/>
                    <a:ea typeface="Calibri" panose="020F0502020204030204" pitchFamily="34" charset="0"/>
                    <a:cs typeface="Calibri" panose="020F0502020204030204" pitchFamily="34" charset="0"/>
                  </a:rPr>
                  <a:t> tenlop(</a:t>
                </a:r>
                <a14:m>
                  <m:oMath xmlns:m="http://schemas.openxmlformats.org/officeDocument/2006/math">
                    <m:r>
                      <a:rPr lang="en-US" sz="1600" i="1">
                        <a:effectLst/>
                        <a:latin typeface="Cambria Math" panose="02040503050406030204" pitchFamily="18" charset="0"/>
                        <a:ea typeface="Calibri" panose="020F0502020204030204" pitchFamily="34" charset="0"/>
                        <a:cs typeface="Calibri" panose="020F0502020204030204" pitchFamily="34" charset="0"/>
                      </a:rPr>
                      <m:t>𝜎</m:t>
                    </m:r>
                  </m:oMath>
                </a14:m>
                <a:r>
                  <a:rPr lang="en-US" sz="1600">
                    <a:effectLst/>
                    <a:latin typeface="Quicksand Light" panose="020B0604020202020204" charset="0"/>
                    <a:ea typeface="Times New Roman" panose="02020603050405020304" pitchFamily="18" charset="0"/>
                    <a:cs typeface="Calibri" panose="020F0502020204030204" pitchFamily="34" charset="0"/>
                  </a:rPr>
                  <a:t>malop = ‘MT’ (Lop1 </a:t>
                </a:r>
                <a14:m>
                  <m:oMath xmlns:m="http://schemas.openxmlformats.org/officeDocument/2006/math">
                    <m:r>
                      <a:rPr lang="en-US" sz="1600" i="1">
                        <a:effectLst/>
                        <a:latin typeface="Cambria Math" panose="02040503050406030204" pitchFamily="18" charset="0"/>
                        <a:ea typeface="Times New Roman" panose="02020603050405020304" pitchFamily="18" charset="0"/>
                        <a:cs typeface="Calibri" panose="020F0502020204030204" pitchFamily="34" charset="0"/>
                      </a:rPr>
                      <m:t>∪</m:t>
                    </m:r>
                  </m:oMath>
                </a14:m>
                <a:r>
                  <a:rPr lang="en-US" sz="1600">
                    <a:effectLst/>
                    <a:latin typeface="Quicksand Light" panose="020B0604020202020204" charset="0"/>
                    <a:ea typeface="Times New Roman" panose="02020603050405020304" pitchFamily="18" charset="0"/>
                    <a:cs typeface="Calibri" panose="020F0502020204030204" pitchFamily="34" charset="0"/>
                  </a:rPr>
                  <a:t> Lop2))</a:t>
                </a:r>
                <a:endParaRPr lang="en-US" sz="1600">
                  <a:effectLst/>
                  <a:latin typeface="Quicksand Light" panose="020B0604020202020204" charset="0"/>
                  <a:ea typeface="Calibri" panose="020F0502020204030204" pitchFamily="34" charset="0"/>
                  <a:cs typeface="Times New Roman" panose="02020603050405020304" pitchFamily="18" charset="0"/>
                </a:endParaRPr>
              </a:p>
              <a:p>
                <a:pPr marL="127000" indent="0" algn="l">
                  <a:buClr>
                    <a:schemeClr val="lt2"/>
                  </a:buClr>
                </a:pPr>
                <a:endParaRPr lang="vi-VN" sz="1600">
                  <a:latin typeface="Quicksand Light" panose="020B0604020202020204" charset="0"/>
                </a:endParaRPr>
              </a:p>
            </p:txBody>
          </p:sp>
        </mc:Choice>
        <mc:Fallback xmlns="">
          <p:sp>
            <p:nvSpPr>
              <p:cNvPr id="10" name="Google Shape;915;p66">
                <a:extLst>
                  <a:ext uri="{FF2B5EF4-FFF2-40B4-BE49-F238E27FC236}">
                    <a16:creationId xmlns:a16="http://schemas.microsoft.com/office/drawing/2014/main" id="{E3B00FEB-70A3-4C1E-8019-1C6C09FE7CB2}"/>
                  </a:ext>
                </a:extLst>
              </p:cNvPr>
              <p:cNvSpPr txBox="1">
                <a:spLocks noRot="1" noChangeAspect="1" noMove="1" noResize="1" noEditPoints="1" noAdjustHandles="1" noChangeArrowheads="1" noChangeShapeType="1" noTextEdit="1"/>
              </p:cNvSpPr>
              <p:nvPr/>
            </p:nvSpPr>
            <p:spPr>
              <a:xfrm>
                <a:off x="1845060" y="1482106"/>
                <a:ext cx="4974620" cy="2765882"/>
              </a:xfrm>
              <a:prstGeom prst="rect">
                <a:avLst/>
              </a:prstGeom>
              <a:blipFill>
                <a:blip r:embed="rId3"/>
                <a:stretch>
                  <a:fillRect b="-1101"/>
                </a:stretch>
              </a:blipFill>
              <a:ln>
                <a:noFill/>
              </a:ln>
            </p:spPr>
            <p:txBody>
              <a:bodyPr/>
              <a:lstStyle/>
              <a:p>
                <a:r>
                  <a:rPr lang="en-US">
                    <a:noFill/>
                  </a:rPr>
                  <a:t> </a:t>
                </a:r>
              </a:p>
            </p:txBody>
          </p:sp>
        </mc:Fallback>
      </mc:AlternateContent>
    </p:spTree>
    <p:extLst>
      <p:ext uri="{BB962C8B-B14F-4D97-AF65-F5344CB8AC3E}">
        <p14:creationId xmlns:p14="http://schemas.microsoft.com/office/powerpoint/2010/main" val="2393175176"/>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4"/>
          <p:cNvPicPr preferRelativeResize="0"/>
          <p:nvPr/>
        </p:nvPicPr>
        <p:blipFill>
          <a:blip r:embed="rId3">
            <a:alphaModFix amt="71000"/>
          </a:blip>
          <a:stretch>
            <a:fillRect/>
          </a:stretch>
        </p:blipFill>
        <p:spPr>
          <a:xfrm>
            <a:off x="1529550" y="362211"/>
            <a:ext cx="5867201" cy="3431650"/>
          </a:xfrm>
          <a:prstGeom prst="rect">
            <a:avLst/>
          </a:prstGeom>
          <a:noFill/>
          <a:ln>
            <a:noFill/>
          </a:ln>
        </p:spPr>
      </p:pic>
      <p:pic>
        <p:nvPicPr>
          <p:cNvPr id="302" name="Google Shape;302;p44"/>
          <p:cNvPicPr preferRelativeResize="0"/>
          <p:nvPr/>
        </p:nvPicPr>
        <p:blipFill>
          <a:blip r:embed="rId4">
            <a:alphaModFix amt="63000"/>
          </a:blip>
          <a:stretch>
            <a:fillRect/>
          </a:stretch>
        </p:blipFill>
        <p:spPr>
          <a:xfrm>
            <a:off x="1529537" y="1869934"/>
            <a:ext cx="6084900" cy="2608799"/>
          </a:xfrm>
          <a:prstGeom prst="rect">
            <a:avLst/>
          </a:prstGeom>
          <a:noFill/>
          <a:ln>
            <a:noFill/>
          </a:ln>
        </p:spPr>
      </p:pic>
      <p:sp>
        <p:nvSpPr>
          <p:cNvPr id="303" name="Google Shape;303;p44"/>
          <p:cNvSpPr txBox="1">
            <a:spLocks noGrp="1"/>
          </p:cNvSpPr>
          <p:nvPr>
            <p:ph type="title"/>
          </p:nvPr>
        </p:nvSpPr>
        <p:spPr>
          <a:xfrm>
            <a:off x="1529550" y="1421408"/>
            <a:ext cx="6084900" cy="23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03. Quy trình thực hiện truy vấn</a:t>
            </a:r>
            <a:endParaRPr sz="4400"/>
          </a:p>
        </p:txBody>
      </p:sp>
    </p:spTree>
    <p:extLst>
      <p:ext uri="{BB962C8B-B14F-4D97-AF65-F5344CB8AC3E}">
        <p14:creationId xmlns:p14="http://schemas.microsoft.com/office/powerpoint/2010/main" val="1664226437"/>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3"/>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3.</a:t>
            </a:r>
            <a:r>
              <a:rPr lang="en" sz="2800"/>
              <a:t> Quy trình thực hiện truy vấn</a:t>
            </a:r>
            <a:endParaRPr>
              <a:solidFill>
                <a:srgbClr val="6AA84F"/>
              </a:solidFill>
            </a:endParaRPr>
          </a:p>
        </p:txBody>
      </p:sp>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pic>
        <p:nvPicPr>
          <p:cNvPr id="7" name="Picture 6">
            <a:extLst>
              <a:ext uri="{FF2B5EF4-FFF2-40B4-BE49-F238E27FC236}">
                <a16:creationId xmlns:a16="http://schemas.microsoft.com/office/drawing/2014/main" id="{6B1A34E5-D64E-4F04-B6DF-DAB876CF2BED}"/>
              </a:ext>
            </a:extLst>
          </p:cNvPr>
          <p:cNvPicPr>
            <a:picLocks noChangeAspect="1"/>
          </p:cNvPicPr>
          <p:nvPr/>
        </p:nvPicPr>
        <p:blipFill>
          <a:blip r:embed="rId3"/>
          <a:stretch>
            <a:fillRect/>
          </a:stretch>
        </p:blipFill>
        <p:spPr>
          <a:xfrm>
            <a:off x="1390318" y="1267267"/>
            <a:ext cx="6044706" cy="2942677"/>
          </a:xfrm>
          <a:prstGeom prst="rect">
            <a:avLst/>
          </a:prstGeom>
        </p:spPr>
      </p:pic>
    </p:spTree>
    <p:extLst>
      <p:ext uri="{BB962C8B-B14F-4D97-AF65-F5344CB8AC3E}">
        <p14:creationId xmlns:p14="http://schemas.microsoft.com/office/powerpoint/2010/main" val="2014139045"/>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pic>
        <p:nvPicPr>
          <p:cNvPr id="5" name="Picture 4">
            <a:extLst>
              <a:ext uri="{FF2B5EF4-FFF2-40B4-BE49-F238E27FC236}">
                <a16:creationId xmlns:a16="http://schemas.microsoft.com/office/drawing/2014/main" id="{2E760B22-FAD8-42F8-8ED6-61A148B63A9C}"/>
              </a:ext>
            </a:extLst>
          </p:cNvPr>
          <p:cNvPicPr>
            <a:picLocks noChangeAspect="1"/>
          </p:cNvPicPr>
          <p:nvPr/>
        </p:nvPicPr>
        <p:blipFill>
          <a:blip r:embed="rId3"/>
          <a:stretch>
            <a:fillRect/>
          </a:stretch>
        </p:blipFill>
        <p:spPr>
          <a:xfrm>
            <a:off x="1414232" y="1194351"/>
            <a:ext cx="5852478" cy="3238512"/>
          </a:xfrm>
          <a:prstGeom prst="rect">
            <a:avLst/>
          </a:prstGeom>
        </p:spPr>
      </p:pic>
      <p:sp>
        <p:nvSpPr>
          <p:cNvPr id="7" name="Google Shape;136;p33">
            <a:extLst>
              <a:ext uri="{FF2B5EF4-FFF2-40B4-BE49-F238E27FC236}">
                <a16:creationId xmlns:a16="http://schemas.microsoft.com/office/drawing/2014/main" id="{CC4232B2-3619-4609-8D78-70BDCE841EB7}"/>
              </a:ext>
            </a:extLst>
          </p:cNvPr>
          <p:cNvSpPr txBox="1">
            <a:spLocks/>
          </p:cNvSpPr>
          <p:nvPr/>
        </p:nvSpPr>
        <p:spPr>
          <a:xfrm>
            <a:off x="744300" y="360856"/>
            <a:ext cx="7655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9pPr>
          </a:lstStyle>
          <a:p>
            <a:r>
              <a:rPr lang="en-US">
                <a:solidFill>
                  <a:srgbClr val="6AA84F"/>
                </a:solidFill>
              </a:rPr>
              <a:t>3.</a:t>
            </a:r>
            <a:r>
              <a:rPr lang="en-US"/>
              <a:t> Quy trình thực hiện truy vấn</a:t>
            </a:r>
            <a:endParaRPr lang="en-US">
              <a:solidFill>
                <a:srgbClr val="6AA84F"/>
              </a:solidFill>
            </a:endParaRPr>
          </a:p>
        </p:txBody>
      </p:sp>
    </p:spTree>
    <p:extLst>
      <p:ext uri="{BB962C8B-B14F-4D97-AF65-F5344CB8AC3E}">
        <p14:creationId xmlns:p14="http://schemas.microsoft.com/office/powerpoint/2010/main" val="26109934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pic>
        <p:nvPicPr>
          <p:cNvPr id="5" name="Picture 4">
            <a:extLst>
              <a:ext uri="{FF2B5EF4-FFF2-40B4-BE49-F238E27FC236}">
                <a16:creationId xmlns:a16="http://schemas.microsoft.com/office/drawing/2014/main" id="{BCCE5C4F-8186-4549-BF3D-6700F9F7189C}"/>
              </a:ext>
            </a:extLst>
          </p:cNvPr>
          <p:cNvPicPr>
            <a:picLocks noChangeAspect="1"/>
          </p:cNvPicPr>
          <p:nvPr/>
        </p:nvPicPr>
        <p:blipFill>
          <a:blip r:embed="rId3"/>
          <a:stretch>
            <a:fillRect/>
          </a:stretch>
        </p:blipFill>
        <p:spPr>
          <a:xfrm>
            <a:off x="1446076" y="1228988"/>
            <a:ext cx="6251847" cy="3400425"/>
          </a:xfrm>
          <a:prstGeom prst="rect">
            <a:avLst/>
          </a:prstGeom>
        </p:spPr>
      </p:pic>
      <p:sp>
        <p:nvSpPr>
          <p:cNvPr id="7" name="Google Shape;136;p33">
            <a:extLst>
              <a:ext uri="{FF2B5EF4-FFF2-40B4-BE49-F238E27FC236}">
                <a16:creationId xmlns:a16="http://schemas.microsoft.com/office/drawing/2014/main" id="{6622CF5E-91BD-4E5F-8EA6-77D1CC571F62}"/>
              </a:ext>
            </a:extLst>
          </p:cNvPr>
          <p:cNvSpPr txBox="1">
            <a:spLocks/>
          </p:cNvSpPr>
          <p:nvPr/>
        </p:nvSpPr>
        <p:spPr>
          <a:xfrm>
            <a:off x="744299" y="360856"/>
            <a:ext cx="7655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2800"/>
              <a:buFont typeface="Pacifico"/>
              <a:buNone/>
              <a:defRPr sz="2800" b="0" i="0" u="none" strike="noStrike" cap="none">
                <a:solidFill>
                  <a:schemeClr val="lt2"/>
                </a:solidFill>
                <a:latin typeface="Pacifico"/>
                <a:ea typeface="Pacifico"/>
                <a:cs typeface="Pacifico"/>
                <a:sym typeface="Pacifico"/>
              </a:defRPr>
            </a:lvl9pPr>
          </a:lstStyle>
          <a:p>
            <a:r>
              <a:rPr lang="en-US">
                <a:solidFill>
                  <a:srgbClr val="6AA84F"/>
                </a:solidFill>
              </a:rPr>
              <a:t>3.</a:t>
            </a:r>
            <a:r>
              <a:rPr lang="en-US"/>
              <a:t> Quy trình thực hiện truy vấn</a:t>
            </a:r>
            <a:endParaRPr lang="en-US">
              <a:solidFill>
                <a:srgbClr val="6AA84F"/>
              </a:solidFill>
            </a:endParaRPr>
          </a:p>
        </p:txBody>
      </p:sp>
    </p:spTree>
    <p:extLst>
      <p:ext uri="{BB962C8B-B14F-4D97-AF65-F5344CB8AC3E}">
        <p14:creationId xmlns:p14="http://schemas.microsoft.com/office/powerpoint/2010/main" val="248073738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4"/>
          <p:cNvPicPr preferRelativeResize="0"/>
          <p:nvPr/>
        </p:nvPicPr>
        <p:blipFill>
          <a:blip r:embed="rId3">
            <a:alphaModFix amt="71000"/>
          </a:blip>
          <a:stretch>
            <a:fillRect/>
          </a:stretch>
        </p:blipFill>
        <p:spPr>
          <a:xfrm>
            <a:off x="1529550" y="362211"/>
            <a:ext cx="5867201" cy="3431650"/>
          </a:xfrm>
          <a:prstGeom prst="rect">
            <a:avLst/>
          </a:prstGeom>
          <a:noFill/>
          <a:ln>
            <a:noFill/>
          </a:ln>
        </p:spPr>
      </p:pic>
      <p:pic>
        <p:nvPicPr>
          <p:cNvPr id="302" name="Google Shape;302;p44"/>
          <p:cNvPicPr preferRelativeResize="0"/>
          <p:nvPr/>
        </p:nvPicPr>
        <p:blipFill>
          <a:blip r:embed="rId4">
            <a:alphaModFix amt="63000"/>
          </a:blip>
          <a:stretch>
            <a:fillRect/>
          </a:stretch>
        </p:blipFill>
        <p:spPr>
          <a:xfrm>
            <a:off x="1529537" y="1869934"/>
            <a:ext cx="6084900" cy="2608799"/>
          </a:xfrm>
          <a:prstGeom prst="rect">
            <a:avLst/>
          </a:prstGeom>
          <a:noFill/>
          <a:ln>
            <a:noFill/>
          </a:ln>
        </p:spPr>
      </p:pic>
      <p:sp>
        <p:nvSpPr>
          <p:cNvPr id="303" name="Google Shape;303;p44"/>
          <p:cNvSpPr txBox="1">
            <a:spLocks noGrp="1"/>
          </p:cNvSpPr>
          <p:nvPr>
            <p:ph type="title"/>
          </p:nvPr>
        </p:nvSpPr>
        <p:spPr>
          <a:xfrm>
            <a:off x="1529550" y="1421408"/>
            <a:ext cx="6084900" cy="23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04. Tối ưu hóa truy vấn</a:t>
            </a:r>
            <a:endParaRPr sz="4400"/>
          </a:p>
        </p:txBody>
      </p:sp>
    </p:spTree>
    <p:extLst>
      <p:ext uri="{BB962C8B-B14F-4D97-AF65-F5344CB8AC3E}">
        <p14:creationId xmlns:p14="http://schemas.microsoft.com/office/powerpoint/2010/main" val="316669304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4" name="Google Shape;148;p34">
            <a:extLst>
              <a:ext uri="{FF2B5EF4-FFF2-40B4-BE49-F238E27FC236}">
                <a16:creationId xmlns:a16="http://schemas.microsoft.com/office/drawing/2014/main" id="{FC830D59-F48E-44D3-A0F2-35FEACC21966}"/>
              </a:ext>
            </a:extLst>
          </p:cNvPr>
          <p:cNvSpPr txBox="1">
            <a:spLocks/>
          </p:cNvSpPr>
          <p:nvPr/>
        </p:nvSpPr>
        <p:spPr>
          <a:xfrm>
            <a:off x="553271" y="889573"/>
            <a:ext cx="3417719"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gn="r">
              <a:spcAft>
                <a:spcPts val="1600"/>
              </a:spcAft>
              <a:buFont typeface="Livvic"/>
              <a:buNone/>
            </a:pPr>
            <a:r>
              <a:rPr lang="en-US">
                <a:solidFill>
                  <a:srgbClr val="6AA84F"/>
                </a:solidFill>
              </a:rPr>
              <a:t>a. Tối ưu hóa truy vấn trong môi trường tập chung</a:t>
            </a:r>
          </a:p>
        </p:txBody>
      </p:sp>
      <p:sp>
        <p:nvSpPr>
          <p:cNvPr id="11" name="Title 10">
            <a:extLst>
              <a:ext uri="{FF2B5EF4-FFF2-40B4-BE49-F238E27FC236}">
                <a16:creationId xmlns:a16="http://schemas.microsoft.com/office/drawing/2014/main" id="{EDD7E7CC-F79A-4538-B9A7-7AA6E606B5BA}"/>
              </a:ext>
            </a:extLst>
          </p:cNvPr>
          <p:cNvSpPr>
            <a:spLocks noGrp="1"/>
          </p:cNvSpPr>
          <p:nvPr>
            <p:ph type="title"/>
          </p:nvPr>
        </p:nvSpPr>
        <p:spPr/>
        <p:txBody>
          <a:bodyPr/>
          <a:lstStyle/>
          <a:p>
            <a:r>
              <a:rPr lang="en-US">
                <a:solidFill>
                  <a:srgbClr val="6AA84F"/>
                </a:solidFill>
              </a:rPr>
              <a:t>4.1</a:t>
            </a:r>
            <a:r>
              <a:rPr lang="vi-VN">
                <a:solidFill>
                  <a:srgbClr val="6AA84F"/>
                </a:solidFill>
              </a:rPr>
              <a:t> Sơ đồ chung</a:t>
            </a:r>
            <a:endParaRPr lang="en-US"/>
          </a:p>
        </p:txBody>
      </p:sp>
      <p:grpSp>
        <p:nvGrpSpPr>
          <p:cNvPr id="15" name="Group 14">
            <a:extLst>
              <a:ext uri="{FF2B5EF4-FFF2-40B4-BE49-F238E27FC236}">
                <a16:creationId xmlns:a16="http://schemas.microsoft.com/office/drawing/2014/main" id="{81432957-74A5-4B70-9984-196B576EB575}"/>
              </a:ext>
            </a:extLst>
          </p:cNvPr>
          <p:cNvGrpSpPr/>
          <p:nvPr/>
        </p:nvGrpSpPr>
        <p:grpSpPr>
          <a:xfrm>
            <a:off x="4147658" y="570673"/>
            <a:ext cx="4640368" cy="4002154"/>
            <a:chOff x="-206758" y="15588"/>
            <a:chExt cx="5925306" cy="5425092"/>
          </a:xfrm>
        </p:grpSpPr>
        <p:sp>
          <p:nvSpPr>
            <p:cNvPr id="16" name="Oval 15">
              <a:extLst>
                <a:ext uri="{FF2B5EF4-FFF2-40B4-BE49-F238E27FC236}">
                  <a16:creationId xmlns:a16="http://schemas.microsoft.com/office/drawing/2014/main" id="{81204F2E-2148-411D-A55F-4248BB2AB5FA}"/>
                </a:ext>
              </a:extLst>
            </p:cNvPr>
            <p:cNvSpPr/>
            <p:nvPr/>
          </p:nvSpPr>
          <p:spPr>
            <a:xfrm>
              <a:off x="1698879" y="15588"/>
              <a:ext cx="1664004" cy="771648"/>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400" b="1">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Câu truy vấn SQL</a:t>
              </a:r>
              <a:endParaRPr lang="en-US" sz="1200">
                <a:effectLst/>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4A186B41-5E1F-4672-B8C4-3275F0C9EC08}"/>
                </a:ext>
              </a:extLst>
            </p:cNvPr>
            <p:cNvSpPr/>
            <p:nvPr/>
          </p:nvSpPr>
          <p:spPr>
            <a:xfrm>
              <a:off x="0" y="960120"/>
              <a:ext cx="184404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Kiểm tra ngữ pháp</a:t>
              </a:r>
              <a:endParaRPr lang="en-US" sz="1200">
                <a:effectLst/>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AC1121BE-FA58-477B-A259-ABAE5794DDBD}"/>
                </a:ext>
              </a:extLst>
            </p:cNvPr>
            <p:cNvSpPr/>
            <p:nvPr/>
          </p:nvSpPr>
          <p:spPr>
            <a:xfrm>
              <a:off x="-131599" y="1767491"/>
              <a:ext cx="2143232" cy="36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Truy vấn đúng ngữ pháp</a:t>
              </a:r>
              <a:endParaRPr lang="en-US" sz="1200">
                <a:effectLst/>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DE2DA211-313F-4431-96C6-47EF3561E217}"/>
                </a:ext>
              </a:extLst>
            </p:cNvPr>
            <p:cNvSpPr/>
            <p:nvPr/>
          </p:nvSpPr>
          <p:spPr>
            <a:xfrm>
              <a:off x="45720" y="4213860"/>
              <a:ext cx="184404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 truy vấn</a:t>
              </a:r>
              <a:endParaRPr lang="en-US" sz="1200">
                <a:effectLst/>
                <a:ea typeface="Calibri" panose="020F050202020403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36D92F05-80F1-44AB-9A1F-3E34FE75A421}"/>
                </a:ext>
              </a:extLst>
            </p:cNvPr>
            <p:cNvSpPr/>
            <p:nvPr/>
          </p:nvSpPr>
          <p:spPr>
            <a:xfrm>
              <a:off x="22860" y="3345878"/>
              <a:ext cx="1844040" cy="36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Truy vấn SQL hợp lệ</a:t>
              </a:r>
              <a:endParaRPr lang="en-US" sz="120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460272CE-3ED6-4CC3-9B23-17990F3335F5}"/>
                </a:ext>
              </a:extLst>
            </p:cNvPr>
            <p:cNvSpPr/>
            <p:nvPr/>
          </p:nvSpPr>
          <p:spPr>
            <a:xfrm>
              <a:off x="30480" y="2567940"/>
              <a:ext cx="184404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Kiểm tra sự hợp lệ</a:t>
              </a:r>
              <a:endParaRPr lang="en-US" sz="1200">
                <a:effectLst/>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6F06F241-88F0-4420-9050-AAEC33654C2E}"/>
                </a:ext>
              </a:extLst>
            </p:cNvPr>
            <p:cNvSpPr/>
            <p:nvPr/>
          </p:nvSpPr>
          <p:spPr>
            <a:xfrm>
              <a:off x="-206758" y="5067648"/>
              <a:ext cx="2183024" cy="365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Truy vấn đại số quan hệ</a:t>
              </a:r>
              <a:endParaRPr lang="en-US" sz="1200">
                <a:effectLst/>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43658B59-70C9-4469-9142-3B953A6A980C}"/>
                </a:ext>
              </a:extLst>
            </p:cNvPr>
            <p:cNvSpPr/>
            <p:nvPr/>
          </p:nvSpPr>
          <p:spPr>
            <a:xfrm>
              <a:off x="2827020" y="774723"/>
              <a:ext cx="2435669" cy="5672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Tối ưu hóa biêu thức đại số</a:t>
              </a:r>
              <a:r>
                <a:rPr lang="en-US" sz="12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200">
                <a:effectLst/>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3459B549-E04D-49D7-98A5-C859ED65D318}"/>
                </a:ext>
              </a:extLst>
            </p:cNvPr>
            <p:cNvSpPr/>
            <p:nvPr/>
          </p:nvSpPr>
          <p:spPr>
            <a:xfrm>
              <a:off x="2379277" y="1757221"/>
              <a:ext cx="3339271" cy="36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Truy vấn đại số quan hệ được tối ưu hóa</a:t>
              </a:r>
              <a:endParaRPr lang="en-US" sz="1200">
                <a:effectLst/>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FBAC3589-2263-41D1-AB0B-D0E33BF397B8}"/>
                </a:ext>
              </a:extLst>
            </p:cNvPr>
            <p:cNvSpPr/>
            <p:nvPr/>
          </p:nvSpPr>
          <p:spPr>
            <a:xfrm>
              <a:off x="3215640" y="4259580"/>
              <a:ext cx="184404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 </a:t>
              </a:r>
              <a:r>
                <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sinh</a:t>
              </a:r>
              <a:r>
                <a:rPr lang="en-US" sz="1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mã</a:t>
              </a:r>
              <a:endParaRPr lang="en-US" sz="1200">
                <a:effectLst/>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ABA51DA5-F0CE-44F2-B4C7-431B9EF457A5}"/>
                </a:ext>
              </a:extLst>
            </p:cNvPr>
            <p:cNvSpPr/>
            <p:nvPr/>
          </p:nvSpPr>
          <p:spPr>
            <a:xfrm>
              <a:off x="3124200" y="3398520"/>
              <a:ext cx="1844040" cy="36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Kế hoạch thực hiện</a:t>
              </a:r>
              <a:endParaRPr lang="en-US" sz="1200">
                <a:effectLst/>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6D2F2C57-2D95-412B-B4BD-A69A8F1B0C8E}"/>
                </a:ext>
              </a:extLst>
            </p:cNvPr>
            <p:cNvSpPr/>
            <p:nvPr/>
          </p:nvSpPr>
          <p:spPr>
            <a:xfrm>
              <a:off x="3142571" y="2567726"/>
              <a:ext cx="2108007" cy="452663"/>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4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Chọn lựa chiến </a:t>
              </a:r>
              <a:r>
                <a:rPr lang="en-US" sz="12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lược</a:t>
              </a:r>
              <a:endParaRPr lang="en-US" sz="120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CF747E6D-A3F4-40C2-8A66-811A353EF0AD}"/>
                </a:ext>
              </a:extLst>
            </p:cNvPr>
            <p:cNvSpPr/>
            <p:nvPr/>
          </p:nvSpPr>
          <p:spPr>
            <a:xfrm>
              <a:off x="3169920" y="5074920"/>
              <a:ext cx="1844040" cy="36576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Mã cho truy vấn</a:t>
              </a:r>
              <a:endParaRPr lang="en-US" sz="1200">
                <a:effectLst/>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B0E5B422-1824-4D79-BC64-96C0C6239315}"/>
                </a:ext>
              </a:extLst>
            </p:cNvPr>
            <p:cNvCxnSpPr/>
            <p:nvPr/>
          </p:nvCxnSpPr>
          <p:spPr>
            <a:xfrm flipH="1">
              <a:off x="853440" y="388620"/>
              <a:ext cx="845820" cy="5562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C11C6DF6-20B4-4F0A-9ADF-8D95EA04A464}"/>
                </a:ext>
              </a:extLst>
            </p:cNvPr>
            <p:cNvCxnSpPr/>
            <p:nvPr/>
          </p:nvCxnSpPr>
          <p:spPr>
            <a:xfrm>
              <a:off x="891540" y="1325880"/>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00F4DE7F-D186-4D19-98ED-789AC57B4B3C}"/>
                </a:ext>
              </a:extLst>
            </p:cNvPr>
            <p:cNvCxnSpPr/>
            <p:nvPr/>
          </p:nvCxnSpPr>
          <p:spPr>
            <a:xfrm>
              <a:off x="884754" y="2118185"/>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E3A62FC2-E0D1-47BB-B688-4145D25C8DC5}"/>
                </a:ext>
              </a:extLst>
            </p:cNvPr>
            <p:cNvCxnSpPr/>
            <p:nvPr/>
          </p:nvCxnSpPr>
          <p:spPr>
            <a:xfrm>
              <a:off x="907893" y="2941320"/>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C2D06AD0-3A3C-42CA-A7F9-B38367364378}"/>
                </a:ext>
              </a:extLst>
            </p:cNvPr>
            <p:cNvCxnSpPr/>
            <p:nvPr/>
          </p:nvCxnSpPr>
          <p:spPr>
            <a:xfrm>
              <a:off x="915791" y="3726180"/>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D514A6F3-F99E-4372-8FB8-A767327FDD36}"/>
                </a:ext>
              </a:extLst>
            </p:cNvPr>
            <p:cNvCxnSpPr/>
            <p:nvPr/>
          </p:nvCxnSpPr>
          <p:spPr>
            <a:xfrm>
              <a:off x="938651" y="4602480"/>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6DC7BD6B-31D8-4E62-9145-5DEDB767A7AF}"/>
                </a:ext>
              </a:extLst>
            </p:cNvPr>
            <p:cNvCxnSpPr/>
            <p:nvPr/>
          </p:nvCxnSpPr>
          <p:spPr>
            <a:xfrm>
              <a:off x="4046220" y="1356360"/>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B64E7102-F883-4E83-A337-ECC28AFBF062}"/>
                </a:ext>
              </a:extLst>
            </p:cNvPr>
            <p:cNvCxnSpPr/>
            <p:nvPr/>
          </p:nvCxnSpPr>
          <p:spPr>
            <a:xfrm>
              <a:off x="4061460" y="2156460"/>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AFE8690A-2565-48AF-94F8-7B02136C04E6}"/>
                </a:ext>
              </a:extLst>
            </p:cNvPr>
            <p:cNvCxnSpPr>
              <a:cxnSpLocks/>
            </p:cNvCxnSpPr>
            <p:nvPr/>
          </p:nvCxnSpPr>
          <p:spPr>
            <a:xfrm>
              <a:off x="4091942" y="3055654"/>
              <a:ext cx="15239" cy="29591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F34DBCB9-C10D-4ECB-B6E8-7EACE53E24D8}"/>
                </a:ext>
              </a:extLst>
            </p:cNvPr>
            <p:cNvCxnSpPr/>
            <p:nvPr/>
          </p:nvCxnSpPr>
          <p:spPr>
            <a:xfrm>
              <a:off x="4107180" y="3756660"/>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9FF6EC95-CDE8-459B-85F2-444DB9015520}"/>
                </a:ext>
              </a:extLst>
            </p:cNvPr>
            <p:cNvCxnSpPr/>
            <p:nvPr/>
          </p:nvCxnSpPr>
          <p:spPr>
            <a:xfrm>
              <a:off x="4130040" y="4632960"/>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Connector: Elbow 39">
              <a:extLst>
                <a:ext uri="{FF2B5EF4-FFF2-40B4-BE49-F238E27FC236}">
                  <a16:creationId xmlns:a16="http://schemas.microsoft.com/office/drawing/2014/main" id="{1B070F05-0D74-4C31-93F6-D0A289F09F2A}"/>
                </a:ext>
              </a:extLst>
            </p:cNvPr>
            <p:cNvCxnSpPr/>
            <p:nvPr/>
          </p:nvCxnSpPr>
          <p:spPr>
            <a:xfrm flipV="1">
              <a:off x="1813560" y="1173480"/>
              <a:ext cx="1013460" cy="4076700"/>
            </a:xfrm>
            <a:prstGeom prst="bentConnector3">
              <a:avLst>
                <a:gd name="adj1" fmla="val 54006"/>
              </a:avLst>
            </a:prstGeom>
            <a:ln>
              <a:tailEnd type="triangle"/>
            </a:ln>
          </p:spPr>
          <p:style>
            <a:lnRef idx="2">
              <a:schemeClr val="dk1"/>
            </a:lnRef>
            <a:fillRef idx="0">
              <a:schemeClr val="dk1"/>
            </a:fillRef>
            <a:effectRef idx="1">
              <a:schemeClr val="dk1"/>
            </a:effectRef>
            <a:fontRef idx="minor">
              <a:schemeClr val="tx1"/>
            </a:fontRef>
          </p:style>
        </p:cxnSp>
      </p:grpSp>
    </p:spTree>
    <p:extLst>
      <p:ext uri="{BB962C8B-B14F-4D97-AF65-F5344CB8AC3E}">
        <p14:creationId xmlns:p14="http://schemas.microsoft.com/office/powerpoint/2010/main" val="74706171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3"/>
          <p:cNvSpPr txBox="1">
            <a:spLocks noGrp="1"/>
          </p:cNvSpPr>
          <p:nvPr>
            <p:ph type="title"/>
          </p:nvPr>
        </p:nvSpPr>
        <p:spPr>
          <a:xfrm>
            <a:off x="542891" y="310504"/>
            <a:ext cx="4302607"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AA84F"/>
                </a:solidFill>
              </a:rPr>
              <a:t>4</a:t>
            </a:r>
            <a:r>
              <a:rPr lang="vi-VN">
                <a:solidFill>
                  <a:srgbClr val="6AA84F"/>
                </a:solidFill>
              </a:rPr>
              <a:t>.2 Sơ đồ chung</a:t>
            </a:r>
          </a:p>
        </p:txBody>
      </p:sp>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sp>
        <p:nvSpPr>
          <p:cNvPr id="7" name="Google Shape;148;p34">
            <a:extLst>
              <a:ext uri="{FF2B5EF4-FFF2-40B4-BE49-F238E27FC236}">
                <a16:creationId xmlns:a16="http://schemas.microsoft.com/office/drawing/2014/main" id="{B621C1E0-A10F-4975-A882-2F526F056435}"/>
              </a:ext>
            </a:extLst>
          </p:cNvPr>
          <p:cNvSpPr txBox="1">
            <a:spLocks/>
          </p:cNvSpPr>
          <p:nvPr/>
        </p:nvSpPr>
        <p:spPr>
          <a:xfrm>
            <a:off x="625776" y="1012652"/>
            <a:ext cx="2681468"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r>
              <a:rPr lang="en-US" sz="1800">
                <a:solidFill>
                  <a:srgbClr val="6AA84F"/>
                </a:solidFill>
              </a:rPr>
              <a:t>b. Tối ưu hóa truy vấn trong môi trường phân tán</a:t>
            </a:r>
          </a:p>
        </p:txBody>
      </p:sp>
      <p:grpSp>
        <p:nvGrpSpPr>
          <p:cNvPr id="34" name="Group 33">
            <a:extLst>
              <a:ext uri="{FF2B5EF4-FFF2-40B4-BE49-F238E27FC236}">
                <a16:creationId xmlns:a16="http://schemas.microsoft.com/office/drawing/2014/main" id="{3CE17CF6-B887-4C9A-8C8D-813897C4DC26}"/>
              </a:ext>
            </a:extLst>
          </p:cNvPr>
          <p:cNvGrpSpPr/>
          <p:nvPr/>
        </p:nvGrpSpPr>
        <p:grpSpPr>
          <a:xfrm>
            <a:off x="3359213" y="429270"/>
            <a:ext cx="4544022" cy="4617336"/>
            <a:chOff x="-30174" y="-450011"/>
            <a:chExt cx="6362394" cy="6465045"/>
          </a:xfrm>
        </p:grpSpPr>
        <p:grpSp>
          <p:nvGrpSpPr>
            <p:cNvPr id="35" name="Group 34">
              <a:extLst>
                <a:ext uri="{FF2B5EF4-FFF2-40B4-BE49-F238E27FC236}">
                  <a16:creationId xmlns:a16="http://schemas.microsoft.com/office/drawing/2014/main" id="{6EFF7510-00DD-4BAD-A5E1-E02E977710E0}"/>
                </a:ext>
              </a:extLst>
            </p:cNvPr>
            <p:cNvGrpSpPr/>
            <p:nvPr/>
          </p:nvGrpSpPr>
          <p:grpSpPr>
            <a:xfrm>
              <a:off x="-30174" y="-450011"/>
              <a:ext cx="6362394" cy="6465045"/>
              <a:chOff x="-30174" y="-450011"/>
              <a:chExt cx="6362394" cy="6465045"/>
            </a:xfrm>
          </p:grpSpPr>
          <p:sp>
            <p:nvSpPr>
              <p:cNvPr id="37" name="Rectangle 36">
                <a:extLst>
                  <a:ext uri="{FF2B5EF4-FFF2-40B4-BE49-F238E27FC236}">
                    <a16:creationId xmlns:a16="http://schemas.microsoft.com/office/drawing/2014/main" id="{424F0DF6-ADB3-429C-9FCF-B2EFB42CCA6F}"/>
                  </a:ext>
                </a:extLst>
              </p:cNvPr>
              <p:cNvSpPr/>
              <p:nvPr/>
            </p:nvSpPr>
            <p:spPr>
              <a:xfrm>
                <a:off x="469829" y="-450011"/>
                <a:ext cx="3639954" cy="5723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Truy vấn trên các quan hệ được phân tán </a:t>
                </a:r>
                <a:endParaRPr lang="en-US" sz="1100">
                  <a:effectLst/>
                  <a:ea typeface="Calibri" panose="020F0502020204030204" pitchFamily="34" charset="0"/>
                  <a:cs typeface="Times New Roman" panose="02020603050405020304" pitchFamily="18" charset="0"/>
                </a:endParaRPr>
              </a:p>
            </p:txBody>
          </p:sp>
          <p:sp>
            <p:nvSpPr>
              <p:cNvPr id="38" name="Rectangle 37">
                <a:extLst>
                  <a:ext uri="{FF2B5EF4-FFF2-40B4-BE49-F238E27FC236}">
                    <a16:creationId xmlns:a16="http://schemas.microsoft.com/office/drawing/2014/main" id="{7B5F6469-91EB-43CF-9D02-AEFC1DDBBF6A}"/>
                  </a:ext>
                </a:extLst>
              </p:cNvPr>
              <p:cNvSpPr/>
              <p:nvPr/>
            </p:nvSpPr>
            <p:spPr>
              <a:xfrm>
                <a:off x="1382637" y="464731"/>
                <a:ext cx="1715281" cy="3599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 </a:t>
                </a:r>
                <a:r>
                  <a:rPr lang="en-US" sz="11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rã vấn truy</a:t>
                </a:r>
                <a:endParaRPr lang="en-US" sz="1100">
                  <a:effectLst/>
                  <a:ea typeface="Calibri" panose="020F0502020204030204" pitchFamily="34" charset="0"/>
                  <a:cs typeface="Times New Roman" panose="02020603050405020304" pitchFamily="18" charset="0"/>
                </a:endParaRPr>
              </a:p>
            </p:txBody>
          </p:sp>
          <p:sp>
            <p:nvSpPr>
              <p:cNvPr id="39" name="Rectangle 38">
                <a:extLst>
                  <a:ext uri="{FF2B5EF4-FFF2-40B4-BE49-F238E27FC236}">
                    <a16:creationId xmlns:a16="http://schemas.microsoft.com/office/drawing/2014/main" id="{6DE5B49E-348F-48AB-B6D7-7A1CD6F13AA4}"/>
                  </a:ext>
                </a:extLst>
              </p:cNvPr>
              <p:cNvSpPr/>
              <p:nvPr/>
            </p:nvSpPr>
            <p:spPr>
              <a:xfrm>
                <a:off x="118110" y="1162048"/>
                <a:ext cx="4594860" cy="419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Truy vấn đại số quan hệ trên các quan hệ được phân tán</a:t>
                </a:r>
                <a:endParaRPr lang="en-US" sz="1100">
                  <a:effectLst/>
                  <a:ea typeface="Calibri" panose="020F0502020204030204" pitchFamily="34" charset="0"/>
                  <a:cs typeface="Times New Roman" panose="02020603050405020304" pitchFamily="18" charset="0"/>
                </a:endParaRPr>
              </a:p>
            </p:txBody>
          </p:sp>
          <p:sp>
            <p:nvSpPr>
              <p:cNvPr id="40" name="Rectangle 39">
                <a:extLst>
                  <a:ext uri="{FF2B5EF4-FFF2-40B4-BE49-F238E27FC236}">
                    <a16:creationId xmlns:a16="http://schemas.microsoft.com/office/drawing/2014/main" id="{32806E74-A7E6-47C4-8EA0-8B62FD064581}"/>
                  </a:ext>
                </a:extLst>
              </p:cNvPr>
              <p:cNvSpPr/>
              <p:nvPr/>
            </p:nvSpPr>
            <p:spPr>
              <a:xfrm>
                <a:off x="1432560" y="1875482"/>
                <a:ext cx="1485893" cy="4952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Định vị dữ liệu</a:t>
                </a:r>
                <a:endParaRPr lang="en-US" sz="1100">
                  <a:effectLst/>
                  <a:ea typeface="Calibri" panose="020F0502020204030204" pitchFamily="34" charset="0"/>
                  <a:cs typeface="Times New Roman" panose="02020603050405020304" pitchFamily="18" charset="0"/>
                </a:endParaRPr>
              </a:p>
            </p:txBody>
          </p:sp>
          <p:sp>
            <p:nvSpPr>
              <p:cNvPr id="41" name="Rectangle 40">
                <a:extLst>
                  <a:ext uri="{FF2B5EF4-FFF2-40B4-BE49-F238E27FC236}">
                    <a16:creationId xmlns:a16="http://schemas.microsoft.com/office/drawing/2014/main" id="{B5AF235C-179A-4BF5-A960-6425582E4BA5}"/>
                  </a:ext>
                </a:extLst>
              </p:cNvPr>
              <p:cNvSpPr/>
              <p:nvPr/>
            </p:nvSpPr>
            <p:spPr>
              <a:xfrm>
                <a:off x="1440180" y="2662186"/>
                <a:ext cx="1885616" cy="318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Truy vấn mảnh</a:t>
                </a:r>
                <a:endParaRPr lang="en-US" sz="1100">
                  <a:effectLst/>
                  <a:ea typeface="Calibri" panose="020F0502020204030204" pitchFamily="34" charset="0"/>
                  <a:cs typeface="Times New Roman" panose="02020603050405020304" pitchFamily="18" charset="0"/>
                </a:endParaRPr>
              </a:p>
            </p:txBody>
          </p:sp>
          <p:sp>
            <p:nvSpPr>
              <p:cNvPr id="42" name="Rectangle 41">
                <a:extLst>
                  <a:ext uri="{FF2B5EF4-FFF2-40B4-BE49-F238E27FC236}">
                    <a16:creationId xmlns:a16="http://schemas.microsoft.com/office/drawing/2014/main" id="{ACDF620C-18EE-45A8-BF53-EAE9B32D624F}"/>
                  </a:ext>
                </a:extLst>
              </p:cNvPr>
              <p:cNvSpPr/>
              <p:nvPr/>
            </p:nvSpPr>
            <p:spPr>
              <a:xfrm>
                <a:off x="971553" y="3295297"/>
                <a:ext cx="2537453" cy="4876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Tối ưu hóa truy vấn toàn cục</a:t>
                </a:r>
                <a:endParaRPr lang="en-US" sz="1100">
                  <a:effectLst/>
                  <a:ea typeface="Calibri" panose="020F0502020204030204" pitchFamily="34" charset="0"/>
                  <a:cs typeface="Times New Roman" panose="02020603050405020304" pitchFamily="18" charset="0"/>
                </a:endParaRPr>
              </a:p>
            </p:txBody>
          </p:sp>
          <p:sp>
            <p:nvSpPr>
              <p:cNvPr id="43" name="Rectangle 42">
                <a:extLst>
                  <a:ext uri="{FF2B5EF4-FFF2-40B4-BE49-F238E27FC236}">
                    <a16:creationId xmlns:a16="http://schemas.microsoft.com/office/drawing/2014/main" id="{86CA19C1-92C4-4F10-A511-6924F49C3409}"/>
                  </a:ext>
                </a:extLst>
              </p:cNvPr>
              <p:cNvSpPr/>
              <p:nvPr/>
            </p:nvSpPr>
            <p:spPr>
              <a:xfrm>
                <a:off x="-30174" y="4091939"/>
                <a:ext cx="4785360" cy="419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Truy vấn mảnh được tối ưu hóa với các tác vụ truyền thông </a:t>
                </a:r>
                <a:endParaRPr lang="en-US" sz="1100">
                  <a:effectLst/>
                  <a:ea typeface="Calibri" panose="020F0502020204030204" pitchFamily="34" charset="0"/>
                  <a:cs typeface="Times New Roman" panose="02020603050405020304" pitchFamily="18" charset="0"/>
                </a:endParaRPr>
              </a:p>
            </p:txBody>
          </p:sp>
          <p:sp>
            <p:nvSpPr>
              <p:cNvPr id="44" name="Rectangle 43">
                <a:extLst>
                  <a:ext uri="{FF2B5EF4-FFF2-40B4-BE49-F238E27FC236}">
                    <a16:creationId xmlns:a16="http://schemas.microsoft.com/office/drawing/2014/main" id="{D4422F49-2E35-489A-97EE-097DC156D6BD}"/>
                  </a:ext>
                </a:extLst>
              </p:cNvPr>
              <p:cNvSpPr/>
              <p:nvPr/>
            </p:nvSpPr>
            <p:spPr>
              <a:xfrm>
                <a:off x="1075278" y="4781551"/>
                <a:ext cx="2438384" cy="5029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Tối ưu hóa truy vấn cục bộ</a:t>
                </a:r>
                <a:endParaRPr lang="en-US" sz="1100">
                  <a:effectLst/>
                  <a:ea typeface="Calibri" panose="020F0502020204030204" pitchFamily="34" charset="0"/>
                  <a:cs typeface="Times New Roman" panose="02020603050405020304" pitchFamily="18" charset="0"/>
                </a:endParaRPr>
              </a:p>
            </p:txBody>
          </p:sp>
          <p:sp>
            <p:nvSpPr>
              <p:cNvPr id="45" name="Rectangle 44">
                <a:extLst>
                  <a:ext uri="{FF2B5EF4-FFF2-40B4-BE49-F238E27FC236}">
                    <a16:creationId xmlns:a16="http://schemas.microsoft.com/office/drawing/2014/main" id="{9455C5C3-1B2F-44A3-842B-6A6653B62245}"/>
                  </a:ext>
                </a:extLst>
              </p:cNvPr>
              <p:cNvSpPr/>
              <p:nvPr/>
            </p:nvSpPr>
            <p:spPr>
              <a:xfrm>
                <a:off x="773425" y="5595933"/>
                <a:ext cx="3032760" cy="419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Các truy vấn cục bộ được tối ưu hóa</a:t>
                </a:r>
                <a:endParaRPr lang="en-US" sz="1100">
                  <a:effectLst/>
                  <a:ea typeface="Calibri" panose="020F0502020204030204" pitchFamily="34" charset="0"/>
                  <a:cs typeface="Times New Roman" panose="02020603050405020304" pitchFamily="18" charset="0"/>
                </a:endParaRPr>
              </a:p>
            </p:txBody>
          </p:sp>
          <p:cxnSp>
            <p:nvCxnSpPr>
              <p:cNvPr id="46" name="Straight Arrow Connector 45">
                <a:extLst>
                  <a:ext uri="{FF2B5EF4-FFF2-40B4-BE49-F238E27FC236}">
                    <a16:creationId xmlns:a16="http://schemas.microsoft.com/office/drawing/2014/main" id="{3FBF775A-D608-41D9-8902-AED613C3B5DE}"/>
                  </a:ext>
                </a:extLst>
              </p:cNvPr>
              <p:cNvCxnSpPr/>
              <p:nvPr/>
            </p:nvCxnSpPr>
            <p:spPr>
              <a:xfrm>
                <a:off x="2200886" y="122379"/>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7" name="Straight Arrow Connector 46">
                <a:extLst>
                  <a:ext uri="{FF2B5EF4-FFF2-40B4-BE49-F238E27FC236}">
                    <a16:creationId xmlns:a16="http://schemas.microsoft.com/office/drawing/2014/main" id="{AC96B764-BF28-4A91-AB51-3F77D306FF23}"/>
                  </a:ext>
                </a:extLst>
              </p:cNvPr>
              <p:cNvCxnSpPr/>
              <p:nvPr/>
            </p:nvCxnSpPr>
            <p:spPr>
              <a:xfrm>
                <a:off x="2210505" y="872488"/>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8" name="Straight Arrow Connector 47">
                <a:extLst>
                  <a:ext uri="{FF2B5EF4-FFF2-40B4-BE49-F238E27FC236}">
                    <a16:creationId xmlns:a16="http://schemas.microsoft.com/office/drawing/2014/main" id="{47B705F4-5EB4-4A3A-A598-24E3557DD75E}"/>
                  </a:ext>
                </a:extLst>
              </p:cNvPr>
              <p:cNvCxnSpPr/>
              <p:nvPr/>
            </p:nvCxnSpPr>
            <p:spPr>
              <a:xfrm>
                <a:off x="2228844" y="1581149"/>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49" name="Straight Arrow Connector 48">
                <a:extLst>
                  <a:ext uri="{FF2B5EF4-FFF2-40B4-BE49-F238E27FC236}">
                    <a16:creationId xmlns:a16="http://schemas.microsoft.com/office/drawing/2014/main" id="{D0FF19B0-1432-43DB-A551-E68FDDCFC3EF}"/>
                  </a:ext>
                </a:extLst>
              </p:cNvPr>
              <p:cNvCxnSpPr/>
              <p:nvPr/>
            </p:nvCxnSpPr>
            <p:spPr>
              <a:xfrm>
                <a:off x="2240280" y="2370780"/>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0" name="Straight Arrow Connector 49">
                <a:extLst>
                  <a:ext uri="{FF2B5EF4-FFF2-40B4-BE49-F238E27FC236}">
                    <a16:creationId xmlns:a16="http://schemas.microsoft.com/office/drawing/2014/main" id="{70D2FDCF-1E2F-4FEB-A041-705E72E9B509}"/>
                  </a:ext>
                </a:extLst>
              </p:cNvPr>
              <p:cNvCxnSpPr/>
              <p:nvPr/>
            </p:nvCxnSpPr>
            <p:spPr>
              <a:xfrm>
                <a:off x="2290160" y="2980382"/>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1" name="Straight Arrow Connector 50">
                <a:extLst>
                  <a:ext uri="{FF2B5EF4-FFF2-40B4-BE49-F238E27FC236}">
                    <a16:creationId xmlns:a16="http://schemas.microsoft.com/office/drawing/2014/main" id="{C96C99D8-C8FE-43CA-92DF-C737B50BB9E4}"/>
                  </a:ext>
                </a:extLst>
              </p:cNvPr>
              <p:cNvCxnSpPr/>
              <p:nvPr/>
            </p:nvCxnSpPr>
            <p:spPr>
              <a:xfrm>
                <a:off x="2289805" y="3782975"/>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2" name="Straight Arrow Connector 51">
                <a:extLst>
                  <a:ext uri="{FF2B5EF4-FFF2-40B4-BE49-F238E27FC236}">
                    <a16:creationId xmlns:a16="http://schemas.microsoft.com/office/drawing/2014/main" id="{D2991D1E-71CD-4399-8EB5-F6D235E0DFAB}"/>
                  </a:ext>
                </a:extLst>
              </p:cNvPr>
              <p:cNvCxnSpPr/>
              <p:nvPr/>
            </p:nvCxnSpPr>
            <p:spPr>
              <a:xfrm>
                <a:off x="2255520" y="4511039"/>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3" name="Straight Arrow Connector 52">
                <a:extLst>
                  <a:ext uri="{FF2B5EF4-FFF2-40B4-BE49-F238E27FC236}">
                    <a16:creationId xmlns:a16="http://schemas.microsoft.com/office/drawing/2014/main" id="{842B1F09-4E57-49B3-974B-0A8468BBE5B4}"/>
                  </a:ext>
                </a:extLst>
              </p:cNvPr>
              <p:cNvCxnSpPr/>
              <p:nvPr/>
            </p:nvCxnSpPr>
            <p:spPr>
              <a:xfrm>
                <a:off x="2289805" y="5306374"/>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54" name="Oval 53">
                <a:extLst>
                  <a:ext uri="{FF2B5EF4-FFF2-40B4-BE49-F238E27FC236}">
                    <a16:creationId xmlns:a16="http://schemas.microsoft.com/office/drawing/2014/main" id="{596D9147-2273-4E83-A125-AA99105A393E}"/>
                  </a:ext>
                </a:extLst>
              </p:cNvPr>
              <p:cNvSpPr/>
              <p:nvPr/>
            </p:nvSpPr>
            <p:spPr>
              <a:xfrm>
                <a:off x="4617720" y="1798320"/>
                <a:ext cx="1653540" cy="76962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Lược đồ phân mảnh</a:t>
                </a:r>
                <a:endParaRPr lang="en-US" sz="1100">
                  <a:effectLst/>
                  <a:ea typeface="Calibri" panose="020F0502020204030204" pitchFamily="34" charset="0"/>
                  <a:cs typeface="Times New Roman" panose="02020603050405020304" pitchFamily="18" charset="0"/>
                </a:endParaRPr>
              </a:p>
            </p:txBody>
          </p:sp>
          <p:sp>
            <p:nvSpPr>
              <p:cNvPr id="55" name="Oval 54">
                <a:extLst>
                  <a:ext uri="{FF2B5EF4-FFF2-40B4-BE49-F238E27FC236}">
                    <a16:creationId xmlns:a16="http://schemas.microsoft.com/office/drawing/2014/main" id="{6C9E4014-8EE1-4B05-BCED-7529D939C2A1}"/>
                  </a:ext>
                </a:extLst>
              </p:cNvPr>
              <p:cNvSpPr/>
              <p:nvPr/>
            </p:nvSpPr>
            <p:spPr>
              <a:xfrm>
                <a:off x="4518660" y="3139440"/>
                <a:ext cx="1813560" cy="81534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 thống kê trên các mảnh</a:t>
                </a:r>
                <a:endParaRPr lang="en-US" sz="1100">
                  <a:effectLst/>
                  <a:ea typeface="Calibri" panose="020F0502020204030204" pitchFamily="34" charset="0"/>
                  <a:cs typeface="Times New Roman" panose="02020603050405020304" pitchFamily="18" charset="0"/>
                </a:endParaRPr>
              </a:p>
            </p:txBody>
          </p:sp>
          <p:sp>
            <p:nvSpPr>
              <p:cNvPr id="56" name="Oval 55">
                <a:extLst>
                  <a:ext uri="{FF2B5EF4-FFF2-40B4-BE49-F238E27FC236}">
                    <a16:creationId xmlns:a16="http://schemas.microsoft.com/office/drawing/2014/main" id="{90340B9C-C89B-427E-867B-DC75441F8CA3}"/>
                  </a:ext>
                </a:extLst>
              </p:cNvPr>
              <p:cNvSpPr/>
              <p:nvPr/>
            </p:nvSpPr>
            <p:spPr>
              <a:xfrm>
                <a:off x="4655820" y="4495800"/>
                <a:ext cx="1653540" cy="76962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Lược đồ địa phương</a:t>
                </a:r>
                <a:endParaRPr lang="en-US" sz="1100">
                  <a:effectLst/>
                  <a:ea typeface="Calibri" panose="020F0502020204030204" pitchFamily="34" charset="0"/>
                  <a:cs typeface="Times New Roman" panose="02020603050405020304" pitchFamily="18" charset="0"/>
                </a:endParaRPr>
              </a:p>
            </p:txBody>
          </p:sp>
          <p:cxnSp>
            <p:nvCxnSpPr>
              <p:cNvPr id="57" name="Straight Arrow Connector 56">
                <a:extLst>
                  <a:ext uri="{FF2B5EF4-FFF2-40B4-BE49-F238E27FC236}">
                    <a16:creationId xmlns:a16="http://schemas.microsoft.com/office/drawing/2014/main" id="{1B8F2E13-4CB3-4E70-B227-6B1DECCBA95C}"/>
                  </a:ext>
                </a:extLst>
              </p:cNvPr>
              <p:cNvCxnSpPr/>
              <p:nvPr/>
            </p:nvCxnSpPr>
            <p:spPr>
              <a:xfrm flipH="1">
                <a:off x="3246120" y="891540"/>
                <a:ext cx="1371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8CA5CBB5-38F8-4E7B-BF8C-BE2820C5154B}"/>
                  </a:ext>
                </a:extLst>
              </p:cNvPr>
              <p:cNvCxnSpPr/>
              <p:nvPr/>
            </p:nvCxnSpPr>
            <p:spPr>
              <a:xfrm flipH="1">
                <a:off x="3173730" y="2198370"/>
                <a:ext cx="1447800" cy="76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E6E4D54C-B53C-4289-8BD0-8A6064ABBB04}"/>
                  </a:ext>
                </a:extLst>
              </p:cNvPr>
              <p:cNvCxnSpPr/>
              <p:nvPr/>
            </p:nvCxnSpPr>
            <p:spPr>
              <a:xfrm flipH="1">
                <a:off x="3497580" y="4899660"/>
                <a:ext cx="11658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36" name="Straight Arrow Connector 35">
              <a:extLst>
                <a:ext uri="{FF2B5EF4-FFF2-40B4-BE49-F238E27FC236}">
                  <a16:creationId xmlns:a16="http://schemas.microsoft.com/office/drawing/2014/main" id="{7D8E7629-EF95-4253-B30C-FB09AC2B08CD}"/>
                </a:ext>
              </a:extLst>
            </p:cNvPr>
            <p:cNvCxnSpPr/>
            <p:nvPr/>
          </p:nvCxnSpPr>
          <p:spPr>
            <a:xfrm flipH="1">
              <a:off x="3589020" y="3558540"/>
              <a:ext cx="9296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86" name="Oval 85">
            <a:extLst>
              <a:ext uri="{FF2B5EF4-FFF2-40B4-BE49-F238E27FC236}">
                <a16:creationId xmlns:a16="http://schemas.microsoft.com/office/drawing/2014/main" id="{3999883A-0C28-4E3A-AAFF-AC96E0F7AEAF}"/>
              </a:ext>
            </a:extLst>
          </p:cNvPr>
          <p:cNvSpPr/>
          <p:nvPr/>
        </p:nvSpPr>
        <p:spPr>
          <a:xfrm>
            <a:off x="6705950" y="1112573"/>
            <a:ext cx="1180958" cy="549663"/>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Lược đồ tổng thể</a:t>
            </a:r>
            <a:endParaRPr lang="en-US" sz="1100">
              <a:effectLst/>
              <a:ea typeface="Calibri" panose="020F0502020204030204" pitchFamily="34" charset="0"/>
              <a:cs typeface="Times New Roman" panose="02020603050405020304" pitchFamily="18" charset="0"/>
            </a:endParaRPr>
          </a:p>
        </p:txBody>
      </p:sp>
      <p:grpSp>
        <p:nvGrpSpPr>
          <p:cNvPr id="32" name="Google Shape;2491;p64">
            <a:extLst>
              <a:ext uri="{FF2B5EF4-FFF2-40B4-BE49-F238E27FC236}">
                <a16:creationId xmlns:a16="http://schemas.microsoft.com/office/drawing/2014/main" id="{CFE05F8C-E09A-4500-828C-B44D5716A747}"/>
              </a:ext>
            </a:extLst>
          </p:cNvPr>
          <p:cNvGrpSpPr/>
          <p:nvPr/>
        </p:nvGrpSpPr>
        <p:grpSpPr>
          <a:xfrm>
            <a:off x="863573" y="2546598"/>
            <a:ext cx="1928207" cy="1811742"/>
            <a:chOff x="5687650" y="1552493"/>
            <a:chExt cx="1563658" cy="1469212"/>
          </a:xfrm>
        </p:grpSpPr>
        <p:sp>
          <p:nvSpPr>
            <p:cNvPr id="33" name="Google Shape;2492;p64">
              <a:extLst>
                <a:ext uri="{FF2B5EF4-FFF2-40B4-BE49-F238E27FC236}">
                  <a16:creationId xmlns:a16="http://schemas.microsoft.com/office/drawing/2014/main" id="{389B5126-236C-440B-8BDC-B4F90B0C8D92}"/>
                </a:ext>
              </a:extLst>
            </p:cNvPr>
            <p:cNvSpPr/>
            <p:nvPr/>
          </p:nvSpPr>
          <p:spPr>
            <a:xfrm>
              <a:off x="6287850" y="1552493"/>
              <a:ext cx="402415" cy="512750"/>
            </a:xfrm>
            <a:custGeom>
              <a:avLst/>
              <a:gdLst/>
              <a:ahLst/>
              <a:cxnLst/>
              <a:rect l="l" t="t" r="r" b="b"/>
              <a:pathLst>
                <a:path w="9946" h="12673" extrusionOk="0">
                  <a:moveTo>
                    <a:pt x="4228" y="0"/>
                  </a:moveTo>
                  <a:cubicBezTo>
                    <a:pt x="3374" y="0"/>
                    <a:pt x="2213" y="116"/>
                    <a:pt x="1145" y="1119"/>
                  </a:cubicBezTo>
                  <a:cubicBezTo>
                    <a:pt x="178" y="2029"/>
                    <a:pt x="1" y="3679"/>
                    <a:pt x="462" y="4927"/>
                  </a:cubicBezTo>
                  <a:cubicBezTo>
                    <a:pt x="793" y="5827"/>
                    <a:pt x="1480" y="6634"/>
                    <a:pt x="1476" y="7594"/>
                  </a:cubicBezTo>
                  <a:cubicBezTo>
                    <a:pt x="1473" y="8253"/>
                    <a:pt x="1108" y="8899"/>
                    <a:pt x="546" y="9244"/>
                  </a:cubicBezTo>
                  <a:cubicBezTo>
                    <a:pt x="849" y="9396"/>
                    <a:pt x="1188" y="9475"/>
                    <a:pt x="1528" y="9475"/>
                  </a:cubicBezTo>
                  <a:cubicBezTo>
                    <a:pt x="1720" y="9475"/>
                    <a:pt x="1912" y="9449"/>
                    <a:pt x="2098" y="9397"/>
                  </a:cubicBezTo>
                  <a:cubicBezTo>
                    <a:pt x="2477" y="10599"/>
                    <a:pt x="3360" y="11633"/>
                    <a:pt x="4488" y="12192"/>
                  </a:cubicBezTo>
                  <a:cubicBezTo>
                    <a:pt x="5134" y="12510"/>
                    <a:pt x="5855" y="12672"/>
                    <a:pt x="6575" y="12672"/>
                  </a:cubicBezTo>
                  <a:cubicBezTo>
                    <a:pt x="7113" y="12672"/>
                    <a:pt x="7649" y="12582"/>
                    <a:pt x="8155" y="12399"/>
                  </a:cubicBezTo>
                  <a:cubicBezTo>
                    <a:pt x="7868" y="12296"/>
                    <a:pt x="7808" y="11887"/>
                    <a:pt x="7945" y="11613"/>
                  </a:cubicBezTo>
                  <a:cubicBezTo>
                    <a:pt x="8086" y="11342"/>
                    <a:pt x="8350" y="11158"/>
                    <a:pt x="8577" y="10954"/>
                  </a:cubicBezTo>
                  <a:cubicBezTo>
                    <a:pt x="9815" y="9846"/>
                    <a:pt x="9945" y="7721"/>
                    <a:pt x="8855" y="6470"/>
                  </a:cubicBezTo>
                  <a:lnTo>
                    <a:pt x="8855" y="6470"/>
                  </a:lnTo>
                  <a:cubicBezTo>
                    <a:pt x="8909" y="6487"/>
                    <a:pt x="8965" y="6495"/>
                    <a:pt x="9020" y="6495"/>
                  </a:cubicBezTo>
                  <a:cubicBezTo>
                    <a:pt x="9339" y="6495"/>
                    <a:pt x="9657" y="6229"/>
                    <a:pt x="9672" y="5904"/>
                  </a:cubicBezTo>
                  <a:cubicBezTo>
                    <a:pt x="8962" y="5582"/>
                    <a:pt x="8577" y="4807"/>
                    <a:pt x="8393" y="4053"/>
                  </a:cubicBezTo>
                  <a:cubicBezTo>
                    <a:pt x="8206" y="3298"/>
                    <a:pt x="8162" y="2504"/>
                    <a:pt x="7868" y="1785"/>
                  </a:cubicBezTo>
                  <a:cubicBezTo>
                    <a:pt x="7657" y="1270"/>
                    <a:pt x="7152" y="847"/>
                    <a:pt x="6619" y="847"/>
                  </a:cubicBezTo>
                  <a:cubicBezTo>
                    <a:pt x="6524" y="847"/>
                    <a:pt x="6429" y="860"/>
                    <a:pt x="6335" y="888"/>
                  </a:cubicBezTo>
                  <a:cubicBezTo>
                    <a:pt x="5977" y="235"/>
                    <a:pt x="4933" y="8"/>
                    <a:pt x="4347" y="1"/>
                  </a:cubicBezTo>
                  <a:cubicBezTo>
                    <a:pt x="4308" y="0"/>
                    <a:pt x="4268" y="0"/>
                    <a:pt x="4228" y="0"/>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0" name="Google Shape;2493;p64">
              <a:extLst>
                <a:ext uri="{FF2B5EF4-FFF2-40B4-BE49-F238E27FC236}">
                  <a16:creationId xmlns:a16="http://schemas.microsoft.com/office/drawing/2014/main" id="{41236B5B-A42F-40F2-84D9-10F026E57907}"/>
                </a:ext>
              </a:extLst>
            </p:cNvPr>
            <p:cNvSpPr/>
            <p:nvPr/>
          </p:nvSpPr>
          <p:spPr>
            <a:xfrm>
              <a:off x="6201749" y="1604040"/>
              <a:ext cx="457117" cy="381659"/>
            </a:xfrm>
            <a:custGeom>
              <a:avLst/>
              <a:gdLst/>
              <a:ahLst/>
              <a:cxnLst/>
              <a:rect l="l" t="t" r="r" b="b"/>
              <a:pathLst>
                <a:path w="11298" h="9433" extrusionOk="0">
                  <a:moveTo>
                    <a:pt x="5776" y="0"/>
                  </a:moveTo>
                  <a:cubicBezTo>
                    <a:pt x="5375" y="0"/>
                    <a:pt x="4882" y="188"/>
                    <a:pt x="4130" y="658"/>
                  </a:cubicBezTo>
                  <a:cubicBezTo>
                    <a:pt x="4120" y="691"/>
                    <a:pt x="3818" y="2285"/>
                    <a:pt x="3648" y="3028"/>
                  </a:cubicBezTo>
                  <a:cubicBezTo>
                    <a:pt x="3480" y="3770"/>
                    <a:pt x="3541" y="4623"/>
                    <a:pt x="4340" y="4965"/>
                  </a:cubicBezTo>
                  <a:lnTo>
                    <a:pt x="4271" y="5831"/>
                  </a:lnTo>
                  <a:cubicBezTo>
                    <a:pt x="4257" y="5895"/>
                    <a:pt x="4246" y="5959"/>
                    <a:pt x="4243" y="6026"/>
                  </a:cubicBezTo>
                  <a:cubicBezTo>
                    <a:pt x="4243" y="6035"/>
                    <a:pt x="4243" y="6049"/>
                    <a:pt x="4240" y="6059"/>
                  </a:cubicBezTo>
                  <a:cubicBezTo>
                    <a:pt x="3092" y="6233"/>
                    <a:pt x="2410" y="6454"/>
                    <a:pt x="1741" y="7284"/>
                  </a:cubicBezTo>
                  <a:cubicBezTo>
                    <a:pt x="1379" y="7732"/>
                    <a:pt x="783" y="8582"/>
                    <a:pt x="0" y="9432"/>
                  </a:cubicBezTo>
                  <a:lnTo>
                    <a:pt x="11298" y="7581"/>
                  </a:lnTo>
                  <a:cubicBezTo>
                    <a:pt x="10016" y="6410"/>
                    <a:pt x="9500" y="6039"/>
                    <a:pt x="7419" y="5972"/>
                  </a:cubicBezTo>
                  <a:cubicBezTo>
                    <a:pt x="7419" y="5972"/>
                    <a:pt x="7403" y="6002"/>
                    <a:pt x="7372" y="6049"/>
                  </a:cubicBezTo>
                  <a:lnTo>
                    <a:pt x="7533" y="4035"/>
                  </a:lnTo>
                  <a:cubicBezTo>
                    <a:pt x="7619" y="4075"/>
                    <a:pt x="7717" y="4098"/>
                    <a:pt x="7820" y="4098"/>
                  </a:cubicBezTo>
                  <a:cubicBezTo>
                    <a:pt x="8199" y="4098"/>
                    <a:pt x="8503" y="3790"/>
                    <a:pt x="8503" y="3412"/>
                  </a:cubicBezTo>
                  <a:cubicBezTo>
                    <a:pt x="8503" y="3034"/>
                    <a:pt x="8195" y="2730"/>
                    <a:pt x="7817" y="2730"/>
                  </a:cubicBezTo>
                  <a:cubicBezTo>
                    <a:pt x="7770" y="2730"/>
                    <a:pt x="7730" y="2736"/>
                    <a:pt x="7687" y="2746"/>
                  </a:cubicBezTo>
                  <a:cubicBezTo>
                    <a:pt x="7262" y="2820"/>
                    <a:pt x="7255" y="2847"/>
                    <a:pt x="7208" y="2907"/>
                  </a:cubicBezTo>
                  <a:cubicBezTo>
                    <a:pt x="7208" y="2907"/>
                    <a:pt x="7208" y="2907"/>
                    <a:pt x="7208" y="2907"/>
                  </a:cubicBezTo>
                  <a:cubicBezTo>
                    <a:pt x="7195" y="2907"/>
                    <a:pt x="7600" y="1450"/>
                    <a:pt x="7636" y="1029"/>
                  </a:cubicBezTo>
                  <a:cubicBezTo>
                    <a:pt x="6810" y="465"/>
                    <a:pt x="6407" y="0"/>
                    <a:pt x="5776" y="0"/>
                  </a:cubicBezTo>
                  <a:close/>
                </a:path>
              </a:pathLst>
            </a:custGeom>
            <a:solidFill>
              <a:srgbClr val="FF948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1" name="Google Shape;2494;p64">
              <a:extLst>
                <a:ext uri="{FF2B5EF4-FFF2-40B4-BE49-F238E27FC236}">
                  <a16:creationId xmlns:a16="http://schemas.microsoft.com/office/drawing/2014/main" id="{AD8A5091-9384-4D8A-BB28-67D6E2241C02}"/>
                </a:ext>
              </a:extLst>
            </p:cNvPr>
            <p:cNvSpPr/>
            <p:nvPr/>
          </p:nvSpPr>
          <p:spPr>
            <a:xfrm>
              <a:off x="6505166" y="1731897"/>
              <a:ext cx="24114" cy="17681"/>
            </a:xfrm>
            <a:custGeom>
              <a:avLst/>
              <a:gdLst/>
              <a:ahLst/>
              <a:cxnLst/>
              <a:rect l="l" t="t" r="r" b="b"/>
              <a:pathLst>
                <a:path w="596" h="437" extrusionOk="0">
                  <a:moveTo>
                    <a:pt x="392" y="1"/>
                  </a:moveTo>
                  <a:cubicBezTo>
                    <a:pt x="317" y="1"/>
                    <a:pt x="244" y="22"/>
                    <a:pt x="188" y="68"/>
                  </a:cubicBezTo>
                  <a:cubicBezTo>
                    <a:pt x="57" y="178"/>
                    <a:pt x="0" y="296"/>
                    <a:pt x="14" y="436"/>
                  </a:cubicBezTo>
                  <a:cubicBezTo>
                    <a:pt x="14" y="436"/>
                    <a:pt x="91" y="192"/>
                    <a:pt x="191" y="152"/>
                  </a:cubicBezTo>
                  <a:lnTo>
                    <a:pt x="462" y="349"/>
                  </a:lnTo>
                  <a:cubicBezTo>
                    <a:pt x="409" y="249"/>
                    <a:pt x="321" y="165"/>
                    <a:pt x="218" y="115"/>
                  </a:cubicBezTo>
                  <a:cubicBezTo>
                    <a:pt x="218" y="115"/>
                    <a:pt x="241" y="81"/>
                    <a:pt x="328" y="64"/>
                  </a:cubicBezTo>
                  <a:cubicBezTo>
                    <a:pt x="375" y="55"/>
                    <a:pt x="452" y="53"/>
                    <a:pt x="512" y="53"/>
                  </a:cubicBezTo>
                  <a:cubicBezTo>
                    <a:pt x="560" y="53"/>
                    <a:pt x="596" y="55"/>
                    <a:pt x="596" y="55"/>
                  </a:cubicBezTo>
                  <a:cubicBezTo>
                    <a:pt x="535" y="20"/>
                    <a:pt x="463" y="1"/>
                    <a:pt x="392" y="1"/>
                  </a:cubicBezTo>
                  <a:close/>
                </a:path>
              </a:pathLst>
            </a:custGeom>
            <a:solidFill>
              <a:srgbClr val="A842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2" name="Google Shape;2495;p64">
              <a:extLst>
                <a:ext uri="{FF2B5EF4-FFF2-40B4-BE49-F238E27FC236}">
                  <a16:creationId xmlns:a16="http://schemas.microsoft.com/office/drawing/2014/main" id="{5914DF1E-2996-4660-87D4-EB3213BDD99A}"/>
                </a:ext>
              </a:extLst>
            </p:cNvPr>
            <p:cNvSpPr/>
            <p:nvPr/>
          </p:nvSpPr>
          <p:spPr>
            <a:xfrm>
              <a:off x="6371402" y="1656882"/>
              <a:ext cx="31640" cy="13878"/>
            </a:xfrm>
            <a:custGeom>
              <a:avLst/>
              <a:gdLst/>
              <a:ahLst/>
              <a:cxnLst/>
              <a:rect l="l" t="t" r="r" b="b"/>
              <a:pathLst>
                <a:path w="782" h="343" extrusionOk="0">
                  <a:moveTo>
                    <a:pt x="530" y="0"/>
                  </a:moveTo>
                  <a:cubicBezTo>
                    <a:pt x="506" y="0"/>
                    <a:pt x="483" y="2"/>
                    <a:pt x="462" y="5"/>
                  </a:cubicBezTo>
                  <a:cubicBezTo>
                    <a:pt x="288" y="28"/>
                    <a:pt x="0" y="155"/>
                    <a:pt x="70" y="289"/>
                  </a:cubicBezTo>
                  <a:cubicBezTo>
                    <a:pt x="90" y="326"/>
                    <a:pt x="144" y="343"/>
                    <a:pt x="204" y="343"/>
                  </a:cubicBezTo>
                  <a:cubicBezTo>
                    <a:pt x="291" y="343"/>
                    <a:pt x="368" y="289"/>
                    <a:pt x="442" y="262"/>
                  </a:cubicBezTo>
                  <a:cubicBezTo>
                    <a:pt x="509" y="237"/>
                    <a:pt x="578" y="226"/>
                    <a:pt x="638" y="196"/>
                  </a:cubicBezTo>
                  <a:lnTo>
                    <a:pt x="638" y="196"/>
                  </a:lnTo>
                  <a:cubicBezTo>
                    <a:pt x="713" y="168"/>
                    <a:pt x="781" y="132"/>
                    <a:pt x="747" y="71"/>
                  </a:cubicBezTo>
                  <a:cubicBezTo>
                    <a:pt x="717" y="21"/>
                    <a:pt x="618" y="0"/>
                    <a:pt x="530" y="0"/>
                  </a:cubicBezTo>
                  <a:close/>
                </a:path>
              </a:pathLst>
            </a:custGeom>
            <a:solidFill>
              <a:srgbClr val="FFE6C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3" name="Google Shape;2496;p64">
              <a:extLst>
                <a:ext uri="{FF2B5EF4-FFF2-40B4-BE49-F238E27FC236}">
                  <a16:creationId xmlns:a16="http://schemas.microsoft.com/office/drawing/2014/main" id="{BA14486A-C9E9-4EF8-964C-F7BE8104E45C}"/>
                </a:ext>
              </a:extLst>
            </p:cNvPr>
            <p:cNvSpPr/>
            <p:nvPr/>
          </p:nvSpPr>
          <p:spPr>
            <a:xfrm>
              <a:off x="6438284" y="1661980"/>
              <a:ext cx="31437" cy="15618"/>
            </a:xfrm>
            <a:custGeom>
              <a:avLst/>
              <a:gdLst/>
              <a:ahLst/>
              <a:cxnLst/>
              <a:rect l="l" t="t" r="r" b="b"/>
              <a:pathLst>
                <a:path w="777" h="386" extrusionOk="0">
                  <a:moveTo>
                    <a:pt x="209" y="0"/>
                  </a:moveTo>
                  <a:cubicBezTo>
                    <a:pt x="139" y="0"/>
                    <a:pt x="71" y="14"/>
                    <a:pt x="44" y="50"/>
                  </a:cubicBezTo>
                  <a:cubicBezTo>
                    <a:pt x="0" y="109"/>
                    <a:pt x="76" y="156"/>
                    <a:pt x="154" y="195"/>
                  </a:cubicBezTo>
                  <a:lnTo>
                    <a:pt x="154" y="195"/>
                  </a:lnTo>
                  <a:cubicBezTo>
                    <a:pt x="211" y="227"/>
                    <a:pt x="274" y="247"/>
                    <a:pt x="335" y="280"/>
                  </a:cubicBezTo>
                  <a:cubicBezTo>
                    <a:pt x="425" y="323"/>
                    <a:pt x="482" y="374"/>
                    <a:pt x="593" y="384"/>
                  </a:cubicBezTo>
                  <a:cubicBezTo>
                    <a:pt x="599" y="385"/>
                    <a:pt x="604" y="385"/>
                    <a:pt x="610" y="385"/>
                  </a:cubicBezTo>
                  <a:cubicBezTo>
                    <a:pt x="646" y="385"/>
                    <a:pt x="682" y="367"/>
                    <a:pt x="693" y="347"/>
                  </a:cubicBezTo>
                  <a:cubicBezTo>
                    <a:pt x="777" y="217"/>
                    <a:pt x="502" y="59"/>
                    <a:pt x="325" y="13"/>
                  </a:cubicBezTo>
                  <a:cubicBezTo>
                    <a:pt x="291" y="5"/>
                    <a:pt x="250" y="0"/>
                    <a:pt x="209" y="0"/>
                  </a:cubicBezTo>
                  <a:close/>
                </a:path>
              </a:pathLst>
            </a:custGeom>
            <a:solidFill>
              <a:srgbClr val="FFE6C7"/>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4" name="Google Shape;2497;p64">
              <a:extLst>
                <a:ext uri="{FF2B5EF4-FFF2-40B4-BE49-F238E27FC236}">
                  <a16:creationId xmlns:a16="http://schemas.microsoft.com/office/drawing/2014/main" id="{5E63DE8F-7BE2-4275-8ED3-51608CAA4BA4}"/>
                </a:ext>
              </a:extLst>
            </p:cNvPr>
            <p:cNvSpPr/>
            <p:nvPr/>
          </p:nvSpPr>
          <p:spPr>
            <a:xfrm>
              <a:off x="6395921" y="1683870"/>
              <a:ext cx="23710" cy="52032"/>
            </a:xfrm>
            <a:custGeom>
              <a:avLst/>
              <a:gdLst/>
              <a:ahLst/>
              <a:cxnLst/>
              <a:rect l="l" t="t" r="r" b="b"/>
              <a:pathLst>
                <a:path w="586" h="1286" extrusionOk="0">
                  <a:moveTo>
                    <a:pt x="321" y="0"/>
                  </a:moveTo>
                  <a:lnTo>
                    <a:pt x="0" y="1245"/>
                  </a:lnTo>
                  <a:lnTo>
                    <a:pt x="585" y="1285"/>
                  </a:lnTo>
                  <a:lnTo>
                    <a:pt x="549" y="17"/>
                  </a:lnTo>
                  <a:lnTo>
                    <a:pt x="321" y="0"/>
                  </a:lnTo>
                  <a:close/>
                </a:path>
              </a:pathLst>
            </a:custGeom>
            <a:solidFill>
              <a:srgbClr val="FF767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5" name="Google Shape;2498;p64">
              <a:extLst>
                <a:ext uri="{FF2B5EF4-FFF2-40B4-BE49-F238E27FC236}">
                  <a16:creationId xmlns:a16="http://schemas.microsoft.com/office/drawing/2014/main" id="{EBD79989-6DF1-498C-90D1-495008EE117E}"/>
                </a:ext>
              </a:extLst>
            </p:cNvPr>
            <p:cNvSpPr/>
            <p:nvPr/>
          </p:nvSpPr>
          <p:spPr>
            <a:xfrm>
              <a:off x="6444515" y="1718788"/>
              <a:ext cx="44425" cy="42847"/>
            </a:xfrm>
            <a:custGeom>
              <a:avLst/>
              <a:gdLst/>
              <a:ahLst/>
              <a:cxnLst/>
              <a:rect l="l" t="t" r="r" b="b"/>
              <a:pathLst>
                <a:path w="1098" h="1059" extrusionOk="0">
                  <a:moveTo>
                    <a:pt x="549" y="0"/>
                  </a:moveTo>
                  <a:cubicBezTo>
                    <a:pt x="271" y="0"/>
                    <a:pt x="41" y="215"/>
                    <a:pt x="21" y="493"/>
                  </a:cubicBezTo>
                  <a:cubicBezTo>
                    <a:pt x="0" y="783"/>
                    <a:pt x="218" y="1038"/>
                    <a:pt x="509" y="1058"/>
                  </a:cubicBezTo>
                  <a:lnTo>
                    <a:pt x="549" y="1058"/>
                  </a:lnTo>
                  <a:cubicBezTo>
                    <a:pt x="824" y="1058"/>
                    <a:pt x="1054" y="847"/>
                    <a:pt x="1074" y="569"/>
                  </a:cubicBezTo>
                  <a:cubicBezTo>
                    <a:pt x="1097" y="278"/>
                    <a:pt x="877" y="24"/>
                    <a:pt x="586" y="4"/>
                  </a:cubicBezTo>
                  <a:cubicBezTo>
                    <a:pt x="572" y="0"/>
                    <a:pt x="559" y="0"/>
                    <a:pt x="549" y="0"/>
                  </a:cubicBezTo>
                  <a:close/>
                </a:path>
              </a:pathLst>
            </a:custGeom>
            <a:solidFill>
              <a:srgbClr val="FF767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6" name="Google Shape;2499;p64">
              <a:extLst>
                <a:ext uri="{FF2B5EF4-FFF2-40B4-BE49-F238E27FC236}">
                  <a16:creationId xmlns:a16="http://schemas.microsoft.com/office/drawing/2014/main" id="{0B6B2768-5CA0-4DBF-AA7B-E5E5B5080301}"/>
                </a:ext>
              </a:extLst>
            </p:cNvPr>
            <p:cNvSpPr/>
            <p:nvPr/>
          </p:nvSpPr>
          <p:spPr>
            <a:xfrm>
              <a:off x="6348218" y="1703332"/>
              <a:ext cx="32530" cy="42847"/>
            </a:xfrm>
            <a:custGeom>
              <a:avLst/>
              <a:gdLst/>
              <a:ahLst/>
              <a:cxnLst/>
              <a:rect l="l" t="t" r="r" b="b"/>
              <a:pathLst>
                <a:path w="804" h="1059" extrusionOk="0">
                  <a:moveTo>
                    <a:pt x="259" y="1"/>
                  </a:moveTo>
                  <a:cubicBezTo>
                    <a:pt x="235" y="1"/>
                    <a:pt x="212" y="1"/>
                    <a:pt x="192" y="4"/>
                  </a:cubicBezTo>
                  <a:cubicBezTo>
                    <a:pt x="149" y="219"/>
                    <a:pt x="104" y="419"/>
                    <a:pt x="68" y="580"/>
                  </a:cubicBezTo>
                  <a:cubicBezTo>
                    <a:pt x="38" y="714"/>
                    <a:pt x="15" y="851"/>
                    <a:pt x="1" y="988"/>
                  </a:cubicBezTo>
                  <a:cubicBezTo>
                    <a:pt x="68" y="1025"/>
                    <a:pt x="138" y="1048"/>
                    <a:pt x="218" y="1055"/>
                  </a:cubicBezTo>
                  <a:cubicBezTo>
                    <a:pt x="232" y="1055"/>
                    <a:pt x="245" y="1059"/>
                    <a:pt x="259" y="1059"/>
                  </a:cubicBezTo>
                  <a:cubicBezTo>
                    <a:pt x="533" y="1059"/>
                    <a:pt x="764" y="844"/>
                    <a:pt x="784" y="566"/>
                  </a:cubicBezTo>
                  <a:cubicBezTo>
                    <a:pt x="804" y="276"/>
                    <a:pt x="586" y="21"/>
                    <a:pt x="296" y="1"/>
                  </a:cubicBezTo>
                  <a:close/>
                </a:path>
              </a:pathLst>
            </a:custGeom>
            <a:solidFill>
              <a:srgbClr val="FF767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7" name="Google Shape;2500;p64">
              <a:extLst>
                <a:ext uri="{FF2B5EF4-FFF2-40B4-BE49-F238E27FC236}">
                  <a16:creationId xmlns:a16="http://schemas.microsoft.com/office/drawing/2014/main" id="{1ACB4B49-2CCD-443A-8D11-14CC22B70729}"/>
                </a:ext>
              </a:extLst>
            </p:cNvPr>
            <p:cNvSpPr/>
            <p:nvPr/>
          </p:nvSpPr>
          <p:spPr>
            <a:xfrm>
              <a:off x="6375610" y="1692650"/>
              <a:ext cx="6797" cy="13878"/>
            </a:xfrm>
            <a:custGeom>
              <a:avLst/>
              <a:gdLst/>
              <a:ahLst/>
              <a:cxnLst/>
              <a:rect l="l" t="t" r="r" b="b"/>
              <a:pathLst>
                <a:path w="168" h="343" extrusionOk="0">
                  <a:moveTo>
                    <a:pt x="95" y="1"/>
                  </a:moveTo>
                  <a:cubicBezTo>
                    <a:pt x="55" y="1"/>
                    <a:pt x="17" y="73"/>
                    <a:pt x="10" y="165"/>
                  </a:cubicBezTo>
                  <a:cubicBezTo>
                    <a:pt x="0" y="258"/>
                    <a:pt x="30" y="339"/>
                    <a:pt x="70" y="342"/>
                  </a:cubicBezTo>
                  <a:cubicBezTo>
                    <a:pt x="71" y="342"/>
                    <a:pt x="72" y="342"/>
                    <a:pt x="73" y="342"/>
                  </a:cubicBezTo>
                  <a:cubicBezTo>
                    <a:pt x="116" y="342"/>
                    <a:pt x="154" y="269"/>
                    <a:pt x="161" y="178"/>
                  </a:cubicBezTo>
                  <a:cubicBezTo>
                    <a:pt x="167" y="81"/>
                    <a:pt x="141" y="4"/>
                    <a:pt x="97" y="1"/>
                  </a:cubicBezTo>
                  <a:cubicBezTo>
                    <a:pt x="96" y="1"/>
                    <a:pt x="96" y="1"/>
                    <a:pt x="95" y="1"/>
                  </a:cubicBezTo>
                  <a:close/>
                </a:path>
              </a:pathLst>
            </a:custGeom>
            <a:solidFill>
              <a:srgbClr val="A842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8" name="Google Shape;2501;p64">
              <a:extLst>
                <a:ext uri="{FF2B5EF4-FFF2-40B4-BE49-F238E27FC236}">
                  <a16:creationId xmlns:a16="http://schemas.microsoft.com/office/drawing/2014/main" id="{64DAEFB7-8CEE-409E-9CC5-85F16B0FB914}"/>
                </a:ext>
              </a:extLst>
            </p:cNvPr>
            <p:cNvSpPr/>
            <p:nvPr/>
          </p:nvSpPr>
          <p:spPr>
            <a:xfrm>
              <a:off x="6444232" y="1698072"/>
              <a:ext cx="6838" cy="13878"/>
            </a:xfrm>
            <a:custGeom>
              <a:avLst/>
              <a:gdLst/>
              <a:ahLst/>
              <a:cxnLst/>
              <a:rect l="l" t="t" r="r" b="b"/>
              <a:pathLst>
                <a:path w="169" h="343" extrusionOk="0">
                  <a:moveTo>
                    <a:pt x="94" y="1"/>
                  </a:moveTo>
                  <a:cubicBezTo>
                    <a:pt x="52" y="1"/>
                    <a:pt x="14" y="73"/>
                    <a:pt x="7" y="165"/>
                  </a:cubicBezTo>
                  <a:cubicBezTo>
                    <a:pt x="0" y="262"/>
                    <a:pt x="28" y="338"/>
                    <a:pt x="68" y="342"/>
                  </a:cubicBezTo>
                  <a:cubicBezTo>
                    <a:pt x="69" y="342"/>
                    <a:pt x="69" y="342"/>
                    <a:pt x="70" y="342"/>
                  </a:cubicBezTo>
                  <a:cubicBezTo>
                    <a:pt x="113" y="342"/>
                    <a:pt x="151" y="269"/>
                    <a:pt x="158" y="178"/>
                  </a:cubicBezTo>
                  <a:cubicBezTo>
                    <a:pt x="168" y="84"/>
                    <a:pt x="138" y="4"/>
                    <a:pt x="97" y="1"/>
                  </a:cubicBezTo>
                  <a:cubicBezTo>
                    <a:pt x="96" y="1"/>
                    <a:pt x="95" y="1"/>
                    <a:pt x="94" y="1"/>
                  </a:cubicBezTo>
                  <a:close/>
                </a:path>
              </a:pathLst>
            </a:custGeom>
            <a:solidFill>
              <a:srgbClr val="A842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69" name="Google Shape;2502;p64">
              <a:extLst>
                <a:ext uri="{FF2B5EF4-FFF2-40B4-BE49-F238E27FC236}">
                  <a16:creationId xmlns:a16="http://schemas.microsoft.com/office/drawing/2014/main" id="{B7F4FA74-6CAD-4B48-AC26-24C9893835DD}"/>
                </a:ext>
              </a:extLst>
            </p:cNvPr>
            <p:cNvSpPr/>
            <p:nvPr/>
          </p:nvSpPr>
          <p:spPr>
            <a:xfrm>
              <a:off x="6375974" y="1805172"/>
              <a:ext cx="40136" cy="36576"/>
            </a:xfrm>
            <a:custGeom>
              <a:avLst/>
              <a:gdLst/>
              <a:ahLst/>
              <a:cxnLst/>
              <a:rect l="l" t="t" r="r" b="b"/>
              <a:pathLst>
                <a:path w="992" h="904" extrusionOk="0">
                  <a:moveTo>
                    <a:pt x="78" y="0"/>
                  </a:moveTo>
                  <a:lnTo>
                    <a:pt x="1" y="904"/>
                  </a:lnTo>
                  <a:lnTo>
                    <a:pt x="992" y="174"/>
                  </a:lnTo>
                  <a:cubicBezTo>
                    <a:pt x="459" y="171"/>
                    <a:pt x="78" y="0"/>
                    <a:pt x="78" y="0"/>
                  </a:cubicBezTo>
                  <a:close/>
                </a:path>
              </a:pathLst>
            </a:custGeom>
            <a:solidFill>
              <a:srgbClr val="FF767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0" name="Google Shape;2503;p64">
              <a:extLst>
                <a:ext uri="{FF2B5EF4-FFF2-40B4-BE49-F238E27FC236}">
                  <a16:creationId xmlns:a16="http://schemas.microsoft.com/office/drawing/2014/main" id="{657A810E-A225-4D98-9797-E5DC0B6EDC53}"/>
                </a:ext>
              </a:extLst>
            </p:cNvPr>
            <p:cNvSpPr/>
            <p:nvPr/>
          </p:nvSpPr>
          <p:spPr>
            <a:xfrm>
              <a:off x="6360275" y="1596595"/>
              <a:ext cx="184336" cy="134813"/>
            </a:xfrm>
            <a:custGeom>
              <a:avLst/>
              <a:gdLst/>
              <a:ahLst/>
              <a:cxnLst/>
              <a:rect l="l" t="t" r="r" b="b"/>
              <a:pathLst>
                <a:path w="4556" h="3332" extrusionOk="0">
                  <a:moveTo>
                    <a:pt x="1394" y="1"/>
                  </a:moveTo>
                  <a:cubicBezTo>
                    <a:pt x="1070" y="1"/>
                    <a:pt x="753" y="57"/>
                    <a:pt x="496" y="246"/>
                  </a:cubicBezTo>
                  <a:cubicBezTo>
                    <a:pt x="158" y="497"/>
                    <a:pt x="1" y="963"/>
                    <a:pt x="118" y="1364"/>
                  </a:cubicBezTo>
                  <a:cubicBezTo>
                    <a:pt x="252" y="985"/>
                    <a:pt x="653" y="735"/>
                    <a:pt x="1051" y="735"/>
                  </a:cubicBezTo>
                  <a:cubicBezTo>
                    <a:pt x="1172" y="735"/>
                    <a:pt x="1293" y="758"/>
                    <a:pt x="1406" y="809"/>
                  </a:cubicBezTo>
                  <a:cubicBezTo>
                    <a:pt x="1533" y="862"/>
                    <a:pt x="1647" y="946"/>
                    <a:pt x="1774" y="1006"/>
                  </a:cubicBezTo>
                  <a:cubicBezTo>
                    <a:pt x="1916" y="1073"/>
                    <a:pt x="2074" y="1107"/>
                    <a:pt x="2232" y="1107"/>
                  </a:cubicBezTo>
                  <a:cubicBezTo>
                    <a:pt x="2352" y="1107"/>
                    <a:pt x="2473" y="1087"/>
                    <a:pt x="2588" y="1046"/>
                  </a:cubicBezTo>
                  <a:lnTo>
                    <a:pt x="2588" y="1046"/>
                  </a:lnTo>
                  <a:cubicBezTo>
                    <a:pt x="2509" y="1210"/>
                    <a:pt x="2359" y="1315"/>
                    <a:pt x="2227" y="1315"/>
                  </a:cubicBezTo>
                  <a:cubicBezTo>
                    <a:pt x="2219" y="1315"/>
                    <a:pt x="2211" y="1315"/>
                    <a:pt x="2203" y="1314"/>
                  </a:cubicBezTo>
                  <a:lnTo>
                    <a:pt x="2203" y="1314"/>
                  </a:lnTo>
                  <a:cubicBezTo>
                    <a:pt x="2383" y="1496"/>
                    <a:pt x="2639" y="1590"/>
                    <a:pt x="2894" y="1590"/>
                  </a:cubicBezTo>
                  <a:cubicBezTo>
                    <a:pt x="3080" y="1590"/>
                    <a:pt x="3265" y="1540"/>
                    <a:pt x="3420" y="1437"/>
                  </a:cubicBezTo>
                  <a:lnTo>
                    <a:pt x="3420" y="1437"/>
                  </a:lnTo>
                  <a:cubicBezTo>
                    <a:pt x="3204" y="1666"/>
                    <a:pt x="3320" y="2033"/>
                    <a:pt x="3290" y="2348"/>
                  </a:cubicBezTo>
                  <a:cubicBezTo>
                    <a:pt x="3257" y="2713"/>
                    <a:pt x="2972" y="3040"/>
                    <a:pt x="2617" y="3131"/>
                  </a:cubicBezTo>
                  <a:cubicBezTo>
                    <a:pt x="2660" y="3261"/>
                    <a:pt x="2806" y="3332"/>
                    <a:pt x="2945" y="3332"/>
                  </a:cubicBezTo>
                  <a:cubicBezTo>
                    <a:pt x="2970" y="3332"/>
                    <a:pt x="2995" y="3329"/>
                    <a:pt x="3019" y="3325"/>
                  </a:cubicBezTo>
                  <a:cubicBezTo>
                    <a:pt x="3179" y="3292"/>
                    <a:pt x="3314" y="3187"/>
                    <a:pt x="3440" y="3084"/>
                  </a:cubicBezTo>
                  <a:cubicBezTo>
                    <a:pt x="3766" y="2977"/>
                    <a:pt x="3922" y="3011"/>
                    <a:pt x="4113" y="2730"/>
                  </a:cubicBezTo>
                  <a:cubicBezTo>
                    <a:pt x="4220" y="2565"/>
                    <a:pt x="4324" y="2395"/>
                    <a:pt x="4378" y="2208"/>
                  </a:cubicBezTo>
                  <a:cubicBezTo>
                    <a:pt x="4555" y="1612"/>
                    <a:pt x="4207" y="952"/>
                    <a:pt x="3698" y="594"/>
                  </a:cubicBezTo>
                  <a:cubicBezTo>
                    <a:pt x="3187" y="236"/>
                    <a:pt x="2551" y="116"/>
                    <a:pt x="1931" y="39"/>
                  </a:cubicBezTo>
                  <a:cubicBezTo>
                    <a:pt x="1756" y="18"/>
                    <a:pt x="1574" y="1"/>
                    <a:pt x="1394" y="1"/>
                  </a:cubicBez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1" name="Google Shape;2504;p64">
              <a:extLst>
                <a:ext uri="{FF2B5EF4-FFF2-40B4-BE49-F238E27FC236}">
                  <a16:creationId xmlns:a16="http://schemas.microsoft.com/office/drawing/2014/main" id="{C424A404-7B31-4A9D-90CC-A0143AEDF9B4}"/>
                </a:ext>
              </a:extLst>
            </p:cNvPr>
            <p:cNvSpPr/>
            <p:nvPr/>
          </p:nvSpPr>
          <p:spPr>
            <a:xfrm>
              <a:off x="6368529" y="1688482"/>
              <a:ext cx="11167" cy="9225"/>
            </a:xfrm>
            <a:custGeom>
              <a:avLst/>
              <a:gdLst/>
              <a:ahLst/>
              <a:cxnLst/>
              <a:rect l="l" t="t" r="r" b="b"/>
              <a:pathLst>
                <a:path w="276" h="228" extrusionOk="0">
                  <a:moveTo>
                    <a:pt x="1" y="0"/>
                  </a:moveTo>
                  <a:lnTo>
                    <a:pt x="209" y="227"/>
                  </a:lnTo>
                  <a:lnTo>
                    <a:pt x="275" y="107"/>
                  </a:lnTo>
                  <a:lnTo>
                    <a:pt x="1" y="0"/>
                  </a:lnTo>
                  <a:close/>
                </a:path>
              </a:pathLst>
            </a:custGeom>
            <a:solidFill>
              <a:srgbClr val="A842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2" name="Google Shape;2505;p64">
              <a:extLst>
                <a:ext uri="{FF2B5EF4-FFF2-40B4-BE49-F238E27FC236}">
                  <a16:creationId xmlns:a16="http://schemas.microsoft.com/office/drawing/2014/main" id="{F723974C-BB53-4A56-977D-EA7ED072E4E4}"/>
                </a:ext>
              </a:extLst>
            </p:cNvPr>
            <p:cNvSpPr/>
            <p:nvPr/>
          </p:nvSpPr>
          <p:spPr>
            <a:xfrm>
              <a:off x="6448845" y="1696858"/>
              <a:ext cx="11814" cy="7081"/>
            </a:xfrm>
            <a:custGeom>
              <a:avLst/>
              <a:gdLst/>
              <a:ahLst/>
              <a:cxnLst/>
              <a:rect l="l" t="t" r="r" b="b"/>
              <a:pathLst>
                <a:path w="292" h="175" extrusionOk="0">
                  <a:moveTo>
                    <a:pt x="292" y="0"/>
                  </a:moveTo>
                  <a:lnTo>
                    <a:pt x="0" y="40"/>
                  </a:lnTo>
                  <a:lnTo>
                    <a:pt x="37" y="175"/>
                  </a:lnTo>
                  <a:lnTo>
                    <a:pt x="292" y="0"/>
                  </a:lnTo>
                  <a:close/>
                </a:path>
              </a:pathLst>
            </a:custGeom>
            <a:solidFill>
              <a:srgbClr val="A842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3" name="Google Shape;2506;p64">
              <a:extLst>
                <a:ext uri="{FF2B5EF4-FFF2-40B4-BE49-F238E27FC236}">
                  <a16:creationId xmlns:a16="http://schemas.microsoft.com/office/drawing/2014/main" id="{07F64345-0C09-4321-BECD-914E637BEF18}"/>
                </a:ext>
              </a:extLst>
            </p:cNvPr>
            <p:cNvSpPr/>
            <p:nvPr/>
          </p:nvSpPr>
          <p:spPr>
            <a:xfrm>
              <a:off x="6502172" y="1757914"/>
              <a:ext cx="22010" cy="21403"/>
            </a:xfrm>
            <a:custGeom>
              <a:avLst/>
              <a:gdLst/>
              <a:ahLst/>
              <a:cxnLst/>
              <a:rect l="l" t="t" r="r" b="b"/>
              <a:pathLst>
                <a:path w="544" h="529" extrusionOk="0">
                  <a:moveTo>
                    <a:pt x="279" y="0"/>
                  </a:moveTo>
                  <a:cubicBezTo>
                    <a:pt x="194" y="0"/>
                    <a:pt x="118" y="40"/>
                    <a:pt x="68" y="108"/>
                  </a:cubicBezTo>
                  <a:cubicBezTo>
                    <a:pt x="18" y="171"/>
                    <a:pt x="1" y="258"/>
                    <a:pt x="24" y="335"/>
                  </a:cubicBezTo>
                  <a:cubicBezTo>
                    <a:pt x="58" y="453"/>
                    <a:pt x="168" y="528"/>
                    <a:pt x="282" y="528"/>
                  </a:cubicBezTo>
                  <a:cubicBezTo>
                    <a:pt x="326" y="528"/>
                    <a:pt x="371" y="517"/>
                    <a:pt x="412" y="493"/>
                  </a:cubicBezTo>
                  <a:cubicBezTo>
                    <a:pt x="492" y="442"/>
                    <a:pt x="540" y="355"/>
                    <a:pt x="543" y="265"/>
                  </a:cubicBezTo>
                  <a:cubicBezTo>
                    <a:pt x="543" y="233"/>
                    <a:pt x="518" y="217"/>
                    <a:pt x="493" y="217"/>
                  </a:cubicBezTo>
                  <a:cubicBezTo>
                    <a:pt x="468" y="217"/>
                    <a:pt x="443" y="233"/>
                    <a:pt x="443" y="265"/>
                  </a:cubicBezTo>
                  <a:cubicBezTo>
                    <a:pt x="443" y="358"/>
                    <a:pt x="365" y="431"/>
                    <a:pt x="274" y="431"/>
                  </a:cubicBezTo>
                  <a:cubicBezTo>
                    <a:pt x="260" y="431"/>
                    <a:pt x="246" y="429"/>
                    <a:pt x="231" y="425"/>
                  </a:cubicBezTo>
                  <a:cubicBezTo>
                    <a:pt x="128" y="395"/>
                    <a:pt x="81" y="272"/>
                    <a:pt x="134" y="181"/>
                  </a:cubicBezTo>
                  <a:cubicBezTo>
                    <a:pt x="165" y="128"/>
                    <a:pt x="219" y="101"/>
                    <a:pt x="279" y="98"/>
                  </a:cubicBezTo>
                  <a:cubicBezTo>
                    <a:pt x="342" y="98"/>
                    <a:pt x="342" y="0"/>
                    <a:pt x="279"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4" name="Google Shape;2507;p64">
              <a:extLst>
                <a:ext uri="{FF2B5EF4-FFF2-40B4-BE49-F238E27FC236}">
                  <a16:creationId xmlns:a16="http://schemas.microsoft.com/office/drawing/2014/main" id="{88783A4E-7BA9-449C-8FDB-507A90F33104}"/>
                </a:ext>
              </a:extLst>
            </p:cNvPr>
            <p:cNvSpPr/>
            <p:nvPr/>
          </p:nvSpPr>
          <p:spPr>
            <a:xfrm>
              <a:off x="7070974" y="2068088"/>
              <a:ext cx="77764" cy="69915"/>
            </a:xfrm>
            <a:custGeom>
              <a:avLst/>
              <a:gdLst/>
              <a:ahLst/>
              <a:cxnLst/>
              <a:rect l="l" t="t" r="r" b="b"/>
              <a:pathLst>
                <a:path w="1922" h="1728" extrusionOk="0">
                  <a:moveTo>
                    <a:pt x="1670" y="1"/>
                  </a:moveTo>
                  <a:lnTo>
                    <a:pt x="1670" y="1"/>
                  </a:lnTo>
                  <a:cubicBezTo>
                    <a:pt x="1061" y="476"/>
                    <a:pt x="563" y="1028"/>
                    <a:pt x="191" y="1630"/>
                  </a:cubicBezTo>
                  <a:lnTo>
                    <a:pt x="0" y="1727"/>
                  </a:lnTo>
                  <a:cubicBezTo>
                    <a:pt x="1094" y="1674"/>
                    <a:pt x="1921" y="814"/>
                    <a:pt x="1670"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5" name="Google Shape;2508;p64">
              <a:extLst>
                <a:ext uri="{FF2B5EF4-FFF2-40B4-BE49-F238E27FC236}">
                  <a16:creationId xmlns:a16="http://schemas.microsoft.com/office/drawing/2014/main" id="{5335E0E0-B68D-4B13-8B97-35B32A4AF0A3}"/>
                </a:ext>
              </a:extLst>
            </p:cNvPr>
            <p:cNvSpPr/>
            <p:nvPr/>
          </p:nvSpPr>
          <p:spPr>
            <a:xfrm>
              <a:off x="7061345" y="2044297"/>
              <a:ext cx="59476" cy="102364"/>
            </a:xfrm>
            <a:custGeom>
              <a:avLst/>
              <a:gdLst/>
              <a:ahLst/>
              <a:cxnLst/>
              <a:rect l="l" t="t" r="r" b="b"/>
              <a:pathLst>
                <a:path w="1470" h="2530" extrusionOk="0">
                  <a:moveTo>
                    <a:pt x="1115" y="0"/>
                  </a:moveTo>
                  <a:cubicBezTo>
                    <a:pt x="416" y="643"/>
                    <a:pt x="1" y="1630"/>
                    <a:pt x="51" y="2530"/>
                  </a:cubicBezTo>
                  <a:lnTo>
                    <a:pt x="71" y="2335"/>
                  </a:lnTo>
                  <a:cubicBezTo>
                    <a:pt x="931" y="1997"/>
                    <a:pt x="1470" y="793"/>
                    <a:pt x="1115"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6" name="Google Shape;2509;p64">
              <a:extLst>
                <a:ext uri="{FF2B5EF4-FFF2-40B4-BE49-F238E27FC236}">
                  <a16:creationId xmlns:a16="http://schemas.microsoft.com/office/drawing/2014/main" id="{5939DDFD-7A0D-4A0C-AF90-D142404FC63E}"/>
                </a:ext>
              </a:extLst>
            </p:cNvPr>
            <p:cNvSpPr/>
            <p:nvPr/>
          </p:nvSpPr>
          <p:spPr>
            <a:xfrm>
              <a:off x="7034155" y="2027101"/>
              <a:ext cx="46610" cy="117253"/>
            </a:xfrm>
            <a:custGeom>
              <a:avLst/>
              <a:gdLst/>
              <a:ahLst/>
              <a:cxnLst/>
              <a:rect l="l" t="t" r="r" b="b"/>
              <a:pathLst>
                <a:path w="1152" h="2898" extrusionOk="0">
                  <a:moveTo>
                    <a:pt x="723" y="0"/>
                  </a:moveTo>
                  <a:cubicBezTo>
                    <a:pt x="1" y="813"/>
                    <a:pt x="50" y="2135"/>
                    <a:pt x="833" y="2898"/>
                  </a:cubicBezTo>
                  <a:lnTo>
                    <a:pt x="924" y="2523"/>
                  </a:lnTo>
                  <a:cubicBezTo>
                    <a:pt x="1151" y="1693"/>
                    <a:pt x="1081" y="790"/>
                    <a:pt x="723"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7" name="Google Shape;2510;p64">
              <a:extLst>
                <a:ext uri="{FF2B5EF4-FFF2-40B4-BE49-F238E27FC236}">
                  <a16:creationId xmlns:a16="http://schemas.microsoft.com/office/drawing/2014/main" id="{3E95B780-342E-4BDA-98CA-27244B896E57}"/>
                </a:ext>
              </a:extLst>
            </p:cNvPr>
            <p:cNvSpPr/>
            <p:nvPr/>
          </p:nvSpPr>
          <p:spPr>
            <a:xfrm>
              <a:off x="6971319" y="2068088"/>
              <a:ext cx="77764" cy="69915"/>
            </a:xfrm>
            <a:custGeom>
              <a:avLst/>
              <a:gdLst/>
              <a:ahLst/>
              <a:cxnLst/>
              <a:rect l="l" t="t" r="r" b="b"/>
              <a:pathLst>
                <a:path w="1922" h="1728" extrusionOk="0">
                  <a:moveTo>
                    <a:pt x="252" y="1"/>
                  </a:moveTo>
                  <a:lnTo>
                    <a:pt x="252" y="1"/>
                  </a:lnTo>
                  <a:cubicBezTo>
                    <a:pt x="0" y="814"/>
                    <a:pt x="827" y="1674"/>
                    <a:pt x="1921" y="1727"/>
                  </a:cubicBezTo>
                  <a:lnTo>
                    <a:pt x="1730" y="1630"/>
                  </a:lnTo>
                  <a:cubicBezTo>
                    <a:pt x="1359" y="1028"/>
                    <a:pt x="860" y="476"/>
                    <a:pt x="252"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8" name="Google Shape;2511;p64">
              <a:extLst>
                <a:ext uri="{FF2B5EF4-FFF2-40B4-BE49-F238E27FC236}">
                  <a16:creationId xmlns:a16="http://schemas.microsoft.com/office/drawing/2014/main" id="{08143282-881F-4A19-8C6C-FD3909B1BAF6}"/>
                </a:ext>
              </a:extLst>
            </p:cNvPr>
            <p:cNvSpPr/>
            <p:nvPr/>
          </p:nvSpPr>
          <p:spPr>
            <a:xfrm>
              <a:off x="6999237" y="2044297"/>
              <a:ext cx="59476" cy="102364"/>
            </a:xfrm>
            <a:custGeom>
              <a:avLst/>
              <a:gdLst/>
              <a:ahLst/>
              <a:cxnLst/>
              <a:rect l="l" t="t" r="r" b="b"/>
              <a:pathLst>
                <a:path w="1470" h="2530" extrusionOk="0">
                  <a:moveTo>
                    <a:pt x="354" y="0"/>
                  </a:moveTo>
                  <a:cubicBezTo>
                    <a:pt x="0" y="793"/>
                    <a:pt x="538" y="1997"/>
                    <a:pt x="1398" y="2335"/>
                  </a:cubicBezTo>
                  <a:lnTo>
                    <a:pt x="1418" y="2530"/>
                  </a:lnTo>
                  <a:cubicBezTo>
                    <a:pt x="1469" y="1630"/>
                    <a:pt x="1054" y="643"/>
                    <a:pt x="354"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79" name="Google Shape;2512;p64">
              <a:extLst>
                <a:ext uri="{FF2B5EF4-FFF2-40B4-BE49-F238E27FC236}">
                  <a16:creationId xmlns:a16="http://schemas.microsoft.com/office/drawing/2014/main" id="{6660DAFE-A02F-4229-8935-65BA80E29889}"/>
                </a:ext>
              </a:extLst>
            </p:cNvPr>
            <p:cNvSpPr/>
            <p:nvPr/>
          </p:nvSpPr>
          <p:spPr>
            <a:xfrm>
              <a:off x="6985804" y="2123196"/>
              <a:ext cx="148003" cy="99046"/>
            </a:xfrm>
            <a:custGeom>
              <a:avLst/>
              <a:gdLst/>
              <a:ahLst/>
              <a:cxnLst/>
              <a:rect l="l" t="t" r="r" b="b"/>
              <a:pathLst>
                <a:path w="3658" h="2448" extrusionOk="0">
                  <a:moveTo>
                    <a:pt x="0" y="1"/>
                  </a:moveTo>
                  <a:lnTo>
                    <a:pt x="0" y="687"/>
                  </a:lnTo>
                  <a:cubicBezTo>
                    <a:pt x="0" y="1219"/>
                    <a:pt x="248" y="1701"/>
                    <a:pt x="640" y="2022"/>
                  </a:cubicBezTo>
                  <a:cubicBezTo>
                    <a:pt x="961" y="2286"/>
                    <a:pt x="1376" y="2447"/>
                    <a:pt x="1831" y="2447"/>
                  </a:cubicBezTo>
                  <a:cubicBezTo>
                    <a:pt x="2838" y="2447"/>
                    <a:pt x="3658" y="1657"/>
                    <a:pt x="3658" y="687"/>
                  </a:cubicBezTo>
                  <a:lnTo>
                    <a:pt x="3658" y="1"/>
                  </a:lnTo>
                  <a:close/>
                </a:path>
              </a:pathLst>
            </a:custGeom>
            <a:solidFill>
              <a:srgbClr val="FA94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0" name="Google Shape;2513;p64">
              <a:extLst>
                <a:ext uri="{FF2B5EF4-FFF2-40B4-BE49-F238E27FC236}">
                  <a16:creationId xmlns:a16="http://schemas.microsoft.com/office/drawing/2014/main" id="{D4EF8115-2361-40BB-8162-2BD0945FEEAC}"/>
                </a:ext>
              </a:extLst>
            </p:cNvPr>
            <p:cNvSpPr/>
            <p:nvPr/>
          </p:nvSpPr>
          <p:spPr>
            <a:xfrm>
              <a:off x="6985804" y="2123196"/>
              <a:ext cx="148003" cy="99046"/>
            </a:xfrm>
            <a:custGeom>
              <a:avLst/>
              <a:gdLst/>
              <a:ahLst/>
              <a:cxnLst/>
              <a:rect l="l" t="t" r="r" b="b"/>
              <a:pathLst>
                <a:path w="3658" h="2448" extrusionOk="0">
                  <a:moveTo>
                    <a:pt x="0" y="1"/>
                  </a:moveTo>
                  <a:lnTo>
                    <a:pt x="0" y="687"/>
                  </a:lnTo>
                  <a:cubicBezTo>
                    <a:pt x="0" y="1219"/>
                    <a:pt x="248" y="1701"/>
                    <a:pt x="640" y="2022"/>
                  </a:cubicBezTo>
                  <a:cubicBezTo>
                    <a:pt x="961" y="2286"/>
                    <a:pt x="1376" y="2447"/>
                    <a:pt x="1831" y="2447"/>
                  </a:cubicBezTo>
                  <a:cubicBezTo>
                    <a:pt x="2838" y="2447"/>
                    <a:pt x="3658" y="1657"/>
                    <a:pt x="3658" y="687"/>
                  </a:cubicBezTo>
                  <a:lnTo>
                    <a:pt x="3658"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1" name="Google Shape;2514;p64">
              <a:extLst>
                <a:ext uri="{FF2B5EF4-FFF2-40B4-BE49-F238E27FC236}">
                  <a16:creationId xmlns:a16="http://schemas.microsoft.com/office/drawing/2014/main" id="{530B1751-BBC9-4E99-B66E-470F6B7F4D18}"/>
                </a:ext>
              </a:extLst>
            </p:cNvPr>
            <p:cNvSpPr/>
            <p:nvPr/>
          </p:nvSpPr>
          <p:spPr>
            <a:xfrm>
              <a:off x="6402395" y="1740313"/>
              <a:ext cx="31842" cy="14485"/>
            </a:xfrm>
            <a:custGeom>
              <a:avLst/>
              <a:gdLst/>
              <a:ahLst/>
              <a:cxnLst/>
              <a:rect l="l" t="t" r="r" b="b"/>
              <a:pathLst>
                <a:path w="787" h="358" extrusionOk="0">
                  <a:moveTo>
                    <a:pt x="787" y="1"/>
                  </a:moveTo>
                  <a:cubicBezTo>
                    <a:pt x="787" y="1"/>
                    <a:pt x="653" y="165"/>
                    <a:pt x="446" y="235"/>
                  </a:cubicBezTo>
                  <a:cubicBezTo>
                    <a:pt x="344" y="268"/>
                    <a:pt x="232" y="277"/>
                    <a:pt x="147" y="277"/>
                  </a:cubicBezTo>
                  <a:cubicBezTo>
                    <a:pt x="61" y="277"/>
                    <a:pt x="1" y="268"/>
                    <a:pt x="1" y="268"/>
                  </a:cubicBezTo>
                  <a:lnTo>
                    <a:pt x="1" y="268"/>
                  </a:lnTo>
                  <a:cubicBezTo>
                    <a:pt x="126" y="331"/>
                    <a:pt x="237" y="357"/>
                    <a:pt x="334" y="357"/>
                  </a:cubicBezTo>
                  <a:cubicBezTo>
                    <a:pt x="586" y="357"/>
                    <a:pt x="741" y="181"/>
                    <a:pt x="787" y="1"/>
                  </a:cubicBezTo>
                  <a:close/>
                </a:path>
              </a:pathLst>
            </a:custGeom>
            <a:solidFill>
              <a:srgbClr val="A8425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2" name="Google Shape;2515;p64">
              <a:extLst>
                <a:ext uri="{FF2B5EF4-FFF2-40B4-BE49-F238E27FC236}">
                  <a16:creationId xmlns:a16="http://schemas.microsoft.com/office/drawing/2014/main" id="{1376FA3A-2BB6-4BCE-B9BC-9C1E4C387643}"/>
                </a:ext>
              </a:extLst>
            </p:cNvPr>
            <p:cNvSpPr/>
            <p:nvPr/>
          </p:nvSpPr>
          <p:spPr>
            <a:xfrm>
              <a:off x="6055401" y="1871488"/>
              <a:ext cx="299242" cy="347835"/>
            </a:xfrm>
            <a:custGeom>
              <a:avLst/>
              <a:gdLst/>
              <a:ahLst/>
              <a:cxnLst/>
              <a:rect l="l" t="t" r="r" b="b"/>
              <a:pathLst>
                <a:path w="7396" h="8597" extrusionOk="0">
                  <a:moveTo>
                    <a:pt x="5843" y="1"/>
                  </a:moveTo>
                  <a:lnTo>
                    <a:pt x="5843" y="1"/>
                  </a:lnTo>
                  <a:cubicBezTo>
                    <a:pt x="4303" y="101"/>
                    <a:pt x="1231" y="3331"/>
                    <a:pt x="505" y="5272"/>
                  </a:cubicBezTo>
                  <a:cubicBezTo>
                    <a:pt x="191" y="6108"/>
                    <a:pt x="0" y="8243"/>
                    <a:pt x="1007" y="8514"/>
                  </a:cubicBezTo>
                  <a:cubicBezTo>
                    <a:pt x="1178" y="8560"/>
                    <a:pt x="1352" y="8591"/>
                    <a:pt x="1529" y="8594"/>
                  </a:cubicBezTo>
                  <a:cubicBezTo>
                    <a:pt x="1615" y="8596"/>
                    <a:pt x="1702" y="8596"/>
                    <a:pt x="1788" y="8596"/>
                  </a:cubicBezTo>
                  <a:cubicBezTo>
                    <a:pt x="2692" y="8596"/>
                    <a:pt x="3598" y="8516"/>
                    <a:pt x="4487" y="8356"/>
                  </a:cubicBezTo>
                  <a:cubicBezTo>
                    <a:pt x="4976" y="8273"/>
                    <a:pt x="5471" y="8159"/>
                    <a:pt x="5910" y="7922"/>
                  </a:cubicBezTo>
                  <a:cubicBezTo>
                    <a:pt x="6816" y="7430"/>
                    <a:pt x="7395" y="6382"/>
                    <a:pt x="7329" y="5348"/>
                  </a:cubicBezTo>
                  <a:cubicBezTo>
                    <a:pt x="7258" y="4318"/>
                    <a:pt x="6549" y="3354"/>
                    <a:pt x="5582" y="2986"/>
                  </a:cubicBezTo>
                  <a:lnTo>
                    <a:pt x="5843" y="1"/>
                  </a:ln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3" name="Google Shape;2516;p64">
              <a:extLst>
                <a:ext uri="{FF2B5EF4-FFF2-40B4-BE49-F238E27FC236}">
                  <a16:creationId xmlns:a16="http://schemas.microsoft.com/office/drawing/2014/main" id="{444DB5C2-9BD8-43CF-89AD-0A30C19ECDEF}"/>
                </a:ext>
              </a:extLst>
            </p:cNvPr>
            <p:cNvSpPr/>
            <p:nvPr/>
          </p:nvSpPr>
          <p:spPr>
            <a:xfrm>
              <a:off x="6549310" y="1903048"/>
              <a:ext cx="287185" cy="333390"/>
            </a:xfrm>
            <a:custGeom>
              <a:avLst/>
              <a:gdLst/>
              <a:ahLst/>
              <a:cxnLst/>
              <a:rect l="l" t="t" r="r" b="b"/>
              <a:pathLst>
                <a:path w="7098" h="8240" extrusionOk="0">
                  <a:moveTo>
                    <a:pt x="1724" y="1"/>
                  </a:moveTo>
                  <a:lnTo>
                    <a:pt x="1777" y="2159"/>
                  </a:lnTo>
                  <a:cubicBezTo>
                    <a:pt x="813" y="2537"/>
                    <a:pt x="114" y="3508"/>
                    <a:pt x="57" y="4542"/>
                  </a:cubicBezTo>
                  <a:cubicBezTo>
                    <a:pt x="0" y="5572"/>
                    <a:pt x="592" y="6613"/>
                    <a:pt x="1506" y="7098"/>
                  </a:cubicBezTo>
                  <a:cubicBezTo>
                    <a:pt x="1945" y="7329"/>
                    <a:pt x="2356" y="8132"/>
                    <a:pt x="2848" y="8212"/>
                  </a:cubicBezTo>
                  <a:cubicBezTo>
                    <a:pt x="2961" y="8231"/>
                    <a:pt x="3066" y="8240"/>
                    <a:pt x="3167" y="8240"/>
                  </a:cubicBezTo>
                  <a:cubicBezTo>
                    <a:pt x="3944" y="8240"/>
                    <a:pt x="4428" y="7744"/>
                    <a:pt x="5304" y="7720"/>
                  </a:cubicBezTo>
                  <a:lnTo>
                    <a:pt x="5525" y="7720"/>
                  </a:lnTo>
                  <a:cubicBezTo>
                    <a:pt x="5910" y="7720"/>
                    <a:pt x="6636" y="7720"/>
                    <a:pt x="6767" y="7664"/>
                  </a:cubicBezTo>
                  <a:cubicBezTo>
                    <a:pt x="7097" y="7519"/>
                    <a:pt x="7044" y="7122"/>
                    <a:pt x="7044" y="6756"/>
                  </a:cubicBezTo>
                  <a:cubicBezTo>
                    <a:pt x="7048" y="6395"/>
                    <a:pt x="6960" y="5606"/>
                    <a:pt x="6555" y="4220"/>
                  </a:cubicBezTo>
                  <a:cubicBezTo>
                    <a:pt x="6151" y="2832"/>
                    <a:pt x="3748" y="308"/>
                    <a:pt x="1724" y="1"/>
                  </a:cubicBezTo>
                  <a:close/>
                </a:path>
              </a:pathLst>
            </a:custGeom>
            <a:solidFill>
              <a:schemeClr val="accen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4" name="Google Shape;2517;p64">
              <a:extLst>
                <a:ext uri="{FF2B5EF4-FFF2-40B4-BE49-F238E27FC236}">
                  <a16:creationId xmlns:a16="http://schemas.microsoft.com/office/drawing/2014/main" id="{2B6A7892-672B-47D4-992C-4EAB7F1756DB}"/>
                </a:ext>
              </a:extLst>
            </p:cNvPr>
            <p:cNvSpPr/>
            <p:nvPr/>
          </p:nvSpPr>
          <p:spPr>
            <a:xfrm>
              <a:off x="6154369" y="2385829"/>
              <a:ext cx="588450" cy="115756"/>
            </a:xfrm>
            <a:custGeom>
              <a:avLst/>
              <a:gdLst/>
              <a:ahLst/>
              <a:cxnLst/>
              <a:rect l="l" t="t" r="r" b="b"/>
              <a:pathLst>
                <a:path w="14544" h="2861" extrusionOk="0">
                  <a:moveTo>
                    <a:pt x="7639" y="0"/>
                  </a:moveTo>
                  <a:cubicBezTo>
                    <a:pt x="7515" y="0"/>
                    <a:pt x="7390" y="1"/>
                    <a:pt x="7265" y="1"/>
                  </a:cubicBezTo>
                  <a:cubicBezTo>
                    <a:pt x="3249" y="21"/>
                    <a:pt x="1" y="406"/>
                    <a:pt x="7" y="1397"/>
                  </a:cubicBezTo>
                  <a:cubicBezTo>
                    <a:pt x="10" y="2368"/>
                    <a:pt x="3121" y="2860"/>
                    <a:pt x="7007" y="2860"/>
                  </a:cubicBezTo>
                  <a:cubicBezTo>
                    <a:pt x="7097" y="2860"/>
                    <a:pt x="7188" y="2860"/>
                    <a:pt x="7278" y="2859"/>
                  </a:cubicBezTo>
                  <a:cubicBezTo>
                    <a:pt x="11294" y="2835"/>
                    <a:pt x="14543" y="2307"/>
                    <a:pt x="14537" y="1317"/>
                  </a:cubicBezTo>
                  <a:cubicBezTo>
                    <a:pt x="14533" y="354"/>
                    <a:pt x="11477" y="0"/>
                    <a:pt x="7639"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5" name="Google Shape;2518;p64">
              <a:extLst>
                <a:ext uri="{FF2B5EF4-FFF2-40B4-BE49-F238E27FC236}">
                  <a16:creationId xmlns:a16="http://schemas.microsoft.com/office/drawing/2014/main" id="{B5434CC2-BC2E-457E-A49A-EBB5C0AF1879}"/>
                </a:ext>
              </a:extLst>
            </p:cNvPr>
            <p:cNvSpPr/>
            <p:nvPr/>
          </p:nvSpPr>
          <p:spPr>
            <a:xfrm>
              <a:off x="6177512" y="2486578"/>
              <a:ext cx="94676" cy="468082"/>
            </a:xfrm>
            <a:custGeom>
              <a:avLst/>
              <a:gdLst/>
              <a:ahLst/>
              <a:cxnLst/>
              <a:rect l="l" t="t" r="r" b="b"/>
              <a:pathLst>
                <a:path w="2340" h="11569" extrusionOk="0">
                  <a:moveTo>
                    <a:pt x="1483" y="1"/>
                  </a:moveTo>
                  <a:lnTo>
                    <a:pt x="0" y="11569"/>
                  </a:lnTo>
                  <a:lnTo>
                    <a:pt x="395" y="11488"/>
                  </a:lnTo>
                  <a:lnTo>
                    <a:pt x="2340" y="141"/>
                  </a:lnTo>
                  <a:cubicBezTo>
                    <a:pt x="2035" y="98"/>
                    <a:pt x="1747" y="55"/>
                    <a:pt x="1483" y="1"/>
                  </a:cubicBez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7" name="Google Shape;2519;p64">
              <a:extLst>
                <a:ext uri="{FF2B5EF4-FFF2-40B4-BE49-F238E27FC236}">
                  <a16:creationId xmlns:a16="http://schemas.microsoft.com/office/drawing/2014/main" id="{B595D4D5-5078-4383-8360-8C4175C4550E}"/>
                </a:ext>
              </a:extLst>
            </p:cNvPr>
            <p:cNvSpPr/>
            <p:nvPr/>
          </p:nvSpPr>
          <p:spPr>
            <a:xfrm>
              <a:off x="6625538" y="2484271"/>
              <a:ext cx="98156" cy="467434"/>
            </a:xfrm>
            <a:custGeom>
              <a:avLst/>
              <a:gdLst/>
              <a:ahLst/>
              <a:cxnLst/>
              <a:rect l="l" t="t" r="r" b="b"/>
              <a:pathLst>
                <a:path w="2426" h="11553" extrusionOk="0">
                  <a:moveTo>
                    <a:pt x="857" y="1"/>
                  </a:moveTo>
                  <a:cubicBezTo>
                    <a:pt x="592" y="55"/>
                    <a:pt x="305" y="105"/>
                    <a:pt x="1" y="149"/>
                  </a:cubicBezTo>
                  <a:lnTo>
                    <a:pt x="2028" y="11476"/>
                  </a:lnTo>
                  <a:lnTo>
                    <a:pt x="2426" y="11553"/>
                  </a:lnTo>
                  <a:lnTo>
                    <a:pt x="2426" y="11553"/>
                  </a:lnTo>
                  <a:lnTo>
                    <a:pt x="857" y="1"/>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8" name="Google Shape;2520;p64">
              <a:extLst>
                <a:ext uri="{FF2B5EF4-FFF2-40B4-BE49-F238E27FC236}">
                  <a16:creationId xmlns:a16="http://schemas.microsoft.com/office/drawing/2014/main" id="{5770700F-428F-4E56-B8CE-531993AC5534}"/>
                </a:ext>
              </a:extLst>
            </p:cNvPr>
            <p:cNvSpPr/>
            <p:nvPr/>
          </p:nvSpPr>
          <p:spPr>
            <a:xfrm>
              <a:off x="6141017" y="2095076"/>
              <a:ext cx="80394" cy="18612"/>
            </a:xfrm>
            <a:custGeom>
              <a:avLst/>
              <a:gdLst/>
              <a:ahLst/>
              <a:cxnLst/>
              <a:rect l="l" t="t" r="r" b="b"/>
              <a:pathLst>
                <a:path w="1987" h="460" extrusionOk="0">
                  <a:moveTo>
                    <a:pt x="1652" y="0"/>
                  </a:moveTo>
                  <a:cubicBezTo>
                    <a:pt x="1099" y="0"/>
                    <a:pt x="551" y="126"/>
                    <a:pt x="53" y="364"/>
                  </a:cubicBezTo>
                  <a:cubicBezTo>
                    <a:pt x="0" y="391"/>
                    <a:pt x="34" y="460"/>
                    <a:pt x="83" y="460"/>
                  </a:cubicBezTo>
                  <a:cubicBezTo>
                    <a:pt x="90" y="460"/>
                    <a:pt x="98" y="458"/>
                    <a:pt x="106" y="455"/>
                  </a:cubicBezTo>
                  <a:cubicBezTo>
                    <a:pt x="587" y="222"/>
                    <a:pt x="1118" y="104"/>
                    <a:pt x="1652" y="104"/>
                  </a:cubicBezTo>
                  <a:cubicBezTo>
                    <a:pt x="1741" y="104"/>
                    <a:pt x="1831" y="107"/>
                    <a:pt x="1920" y="114"/>
                  </a:cubicBezTo>
                  <a:cubicBezTo>
                    <a:pt x="1921" y="114"/>
                    <a:pt x="1922" y="114"/>
                    <a:pt x="1923" y="114"/>
                  </a:cubicBezTo>
                  <a:cubicBezTo>
                    <a:pt x="1987" y="114"/>
                    <a:pt x="1986" y="13"/>
                    <a:pt x="1920" y="10"/>
                  </a:cubicBezTo>
                  <a:cubicBezTo>
                    <a:pt x="1831" y="3"/>
                    <a:pt x="1741" y="0"/>
                    <a:pt x="1652"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89" name="Google Shape;2521;p64">
              <a:extLst>
                <a:ext uri="{FF2B5EF4-FFF2-40B4-BE49-F238E27FC236}">
                  <a16:creationId xmlns:a16="http://schemas.microsoft.com/office/drawing/2014/main" id="{7E2181F5-84C9-4102-BB2B-9A1A3F4A2766}"/>
                </a:ext>
              </a:extLst>
            </p:cNvPr>
            <p:cNvSpPr/>
            <p:nvPr/>
          </p:nvSpPr>
          <p:spPr>
            <a:xfrm>
              <a:off x="6153276" y="2087995"/>
              <a:ext cx="26380" cy="14121"/>
            </a:xfrm>
            <a:custGeom>
              <a:avLst/>
              <a:gdLst/>
              <a:ahLst/>
              <a:cxnLst/>
              <a:rect l="l" t="t" r="r" b="b"/>
              <a:pathLst>
                <a:path w="652" h="349" extrusionOk="0">
                  <a:moveTo>
                    <a:pt x="61" y="1"/>
                  </a:moveTo>
                  <a:cubicBezTo>
                    <a:pt x="0" y="1"/>
                    <a:pt x="3" y="98"/>
                    <a:pt x="68" y="101"/>
                  </a:cubicBezTo>
                  <a:cubicBezTo>
                    <a:pt x="248" y="114"/>
                    <a:pt x="422" y="198"/>
                    <a:pt x="546" y="332"/>
                  </a:cubicBezTo>
                  <a:cubicBezTo>
                    <a:pt x="556" y="344"/>
                    <a:pt x="568" y="349"/>
                    <a:pt x="580" y="349"/>
                  </a:cubicBezTo>
                  <a:cubicBezTo>
                    <a:pt x="618" y="349"/>
                    <a:pt x="652" y="297"/>
                    <a:pt x="616" y="258"/>
                  </a:cubicBezTo>
                  <a:cubicBezTo>
                    <a:pt x="476" y="105"/>
                    <a:pt x="275" y="11"/>
                    <a:pt x="68" y="1"/>
                  </a:cubicBezTo>
                  <a:cubicBezTo>
                    <a:pt x="65" y="1"/>
                    <a:pt x="63" y="1"/>
                    <a:pt x="61"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0" name="Google Shape;2522;p64">
              <a:extLst>
                <a:ext uri="{FF2B5EF4-FFF2-40B4-BE49-F238E27FC236}">
                  <a16:creationId xmlns:a16="http://schemas.microsoft.com/office/drawing/2014/main" id="{C2A59E82-B223-4669-B50E-5C14246B793A}"/>
                </a:ext>
              </a:extLst>
            </p:cNvPr>
            <p:cNvSpPr/>
            <p:nvPr/>
          </p:nvSpPr>
          <p:spPr>
            <a:xfrm>
              <a:off x="6682224" y="2092365"/>
              <a:ext cx="80556" cy="17883"/>
            </a:xfrm>
            <a:custGeom>
              <a:avLst/>
              <a:gdLst/>
              <a:ahLst/>
              <a:cxnLst/>
              <a:rect l="l" t="t" r="r" b="b"/>
              <a:pathLst>
                <a:path w="1991" h="442" extrusionOk="0">
                  <a:moveTo>
                    <a:pt x="373" y="1"/>
                  </a:moveTo>
                  <a:cubicBezTo>
                    <a:pt x="271" y="1"/>
                    <a:pt x="170" y="5"/>
                    <a:pt x="68" y="14"/>
                  </a:cubicBezTo>
                  <a:cubicBezTo>
                    <a:pt x="2" y="17"/>
                    <a:pt x="1" y="117"/>
                    <a:pt x="65" y="117"/>
                  </a:cubicBezTo>
                  <a:cubicBezTo>
                    <a:pt x="66" y="117"/>
                    <a:pt x="67" y="117"/>
                    <a:pt x="68" y="117"/>
                  </a:cubicBezTo>
                  <a:cubicBezTo>
                    <a:pt x="171" y="108"/>
                    <a:pt x="273" y="104"/>
                    <a:pt x="376" y="104"/>
                  </a:cubicBezTo>
                  <a:cubicBezTo>
                    <a:pt x="896" y="104"/>
                    <a:pt x="1413" y="217"/>
                    <a:pt x="1885" y="435"/>
                  </a:cubicBezTo>
                  <a:cubicBezTo>
                    <a:pt x="1893" y="439"/>
                    <a:pt x="1902" y="441"/>
                    <a:pt x="1909" y="441"/>
                  </a:cubicBezTo>
                  <a:cubicBezTo>
                    <a:pt x="1958" y="441"/>
                    <a:pt x="1991" y="371"/>
                    <a:pt x="1939" y="348"/>
                  </a:cubicBezTo>
                  <a:cubicBezTo>
                    <a:pt x="1446" y="120"/>
                    <a:pt x="911" y="1"/>
                    <a:pt x="373" y="1"/>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1" name="Google Shape;2523;p64">
              <a:extLst>
                <a:ext uri="{FF2B5EF4-FFF2-40B4-BE49-F238E27FC236}">
                  <a16:creationId xmlns:a16="http://schemas.microsoft.com/office/drawing/2014/main" id="{E2F2C700-394B-4452-94D3-AA6BB47A4312}"/>
                </a:ext>
              </a:extLst>
            </p:cNvPr>
            <p:cNvSpPr/>
            <p:nvPr/>
          </p:nvSpPr>
          <p:spPr>
            <a:xfrm>
              <a:off x="6723940" y="2084597"/>
              <a:ext cx="25773" cy="14404"/>
            </a:xfrm>
            <a:custGeom>
              <a:avLst/>
              <a:gdLst/>
              <a:ahLst/>
              <a:cxnLst/>
              <a:rect l="l" t="t" r="r" b="b"/>
              <a:pathLst>
                <a:path w="637" h="356" extrusionOk="0">
                  <a:moveTo>
                    <a:pt x="588" y="0"/>
                  </a:moveTo>
                  <a:cubicBezTo>
                    <a:pt x="586" y="0"/>
                    <a:pt x="585" y="1"/>
                    <a:pt x="583" y="1"/>
                  </a:cubicBezTo>
                  <a:cubicBezTo>
                    <a:pt x="375" y="14"/>
                    <a:pt x="175" y="108"/>
                    <a:pt x="34" y="266"/>
                  </a:cubicBezTo>
                  <a:cubicBezTo>
                    <a:pt x="1" y="304"/>
                    <a:pt x="36" y="356"/>
                    <a:pt x="74" y="356"/>
                  </a:cubicBezTo>
                  <a:cubicBezTo>
                    <a:pt x="86" y="356"/>
                    <a:pt x="98" y="351"/>
                    <a:pt x="108" y="339"/>
                  </a:cubicBezTo>
                  <a:cubicBezTo>
                    <a:pt x="232" y="201"/>
                    <a:pt x="403" y="118"/>
                    <a:pt x="583" y="105"/>
                  </a:cubicBezTo>
                  <a:cubicBezTo>
                    <a:pt x="613" y="101"/>
                    <a:pt x="636" y="81"/>
                    <a:pt x="636" y="51"/>
                  </a:cubicBezTo>
                  <a:cubicBezTo>
                    <a:pt x="636" y="29"/>
                    <a:pt x="615" y="0"/>
                    <a:pt x="588"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2" name="Google Shape;2524;p64">
              <a:extLst>
                <a:ext uri="{FF2B5EF4-FFF2-40B4-BE49-F238E27FC236}">
                  <a16:creationId xmlns:a16="http://schemas.microsoft.com/office/drawing/2014/main" id="{339CCC9E-E587-4675-91D4-F2329F15647F}"/>
                </a:ext>
              </a:extLst>
            </p:cNvPr>
            <p:cNvSpPr/>
            <p:nvPr/>
          </p:nvSpPr>
          <p:spPr>
            <a:xfrm>
              <a:off x="6241077" y="2341929"/>
              <a:ext cx="210797" cy="397074"/>
            </a:xfrm>
            <a:custGeom>
              <a:avLst/>
              <a:gdLst/>
              <a:ahLst/>
              <a:cxnLst/>
              <a:rect l="l" t="t" r="r" b="b"/>
              <a:pathLst>
                <a:path w="5210" h="9814" extrusionOk="0">
                  <a:moveTo>
                    <a:pt x="1542" y="1"/>
                  </a:moveTo>
                  <a:cubicBezTo>
                    <a:pt x="670" y="1"/>
                    <a:pt x="0" y="1017"/>
                    <a:pt x="531" y="3533"/>
                  </a:cubicBezTo>
                  <a:cubicBezTo>
                    <a:pt x="531" y="3533"/>
                    <a:pt x="1153" y="4968"/>
                    <a:pt x="1839" y="6768"/>
                  </a:cubicBezTo>
                  <a:cubicBezTo>
                    <a:pt x="2241" y="7829"/>
                    <a:pt x="2973" y="8592"/>
                    <a:pt x="3515" y="9814"/>
                  </a:cubicBezTo>
                  <a:lnTo>
                    <a:pt x="5209" y="8696"/>
                  </a:lnTo>
                  <a:cubicBezTo>
                    <a:pt x="4760" y="7197"/>
                    <a:pt x="4082" y="4838"/>
                    <a:pt x="3793" y="2733"/>
                  </a:cubicBezTo>
                  <a:cubicBezTo>
                    <a:pt x="3567" y="1091"/>
                    <a:pt x="2446" y="1"/>
                    <a:pt x="1542" y="1"/>
                  </a:cubicBezTo>
                  <a:close/>
                </a:path>
              </a:pathLst>
            </a:custGeom>
            <a:solidFill>
              <a:srgbClr val="FF948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3" name="Google Shape;2525;p64">
              <a:extLst>
                <a:ext uri="{FF2B5EF4-FFF2-40B4-BE49-F238E27FC236}">
                  <a16:creationId xmlns:a16="http://schemas.microsoft.com/office/drawing/2014/main" id="{8353CBB6-2203-41FF-A948-045F9D465FF7}"/>
                </a:ext>
              </a:extLst>
            </p:cNvPr>
            <p:cNvSpPr/>
            <p:nvPr/>
          </p:nvSpPr>
          <p:spPr>
            <a:xfrm>
              <a:off x="6386170" y="2371830"/>
              <a:ext cx="268816" cy="608559"/>
            </a:xfrm>
            <a:custGeom>
              <a:avLst/>
              <a:gdLst/>
              <a:ahLst/>
              <a:cxnLst/>
              <a:rect l="l" t="t" r="r" b="b"/>
              <a:pathLst>
                <a:path w="6644" h="15041" extrusionOk="0">
                  <a:moveTo>
                    <a:pt x="4731" y="1"/>
                  </a:moveTo>
                  <a:cubicBezTo>
                    <a:pt x="3942" y="1"/>
                    <a:pt x="3072" y="589"/>
                    <a:pt x="2560" y="2148"/>
                  </a:cubicBezTo>
                  <a:cubicBezTo>
                    <a:pt x="1854" y="4306"/>
                    <a:pt x="990" y="9787"/>
                    <a:pt x="0" y="12227"/>
                  </a:cubicBezTo>
                  <a:cubicBezTo>
                    <a:pt x="0" y="12227"/>
                    <a:pt x="90" y="13896"/>
                    <a:pt x="606" y="15041"/>
                  </a:cubicBezTo>
                  <a:cubicBezTo>
                    <a:pt x="606" y="15041"/>
                    <a:pt x="692" y="14312"/>
                    <a:pt x="880" y="13813"/>
                  </a:cubicBezTo>
                  <a:cubicBezTo>
                    <a:pt x="1067" y="13317"/>
                    <a:pt x="1218" y="12424"/>
                    <a:pt x="1556" y="11828"/>
                  </a:cubicBezTo>
                  <a:cubicBezTo>
                    <a:pt x="1894" y="11237"/>
                    <a:pt x="6093" y="4172"/>
                    <a:pt x="6445" y="2137"/>
                  </a:cubicBezTo>
                  <a:cubicBezTo>
                    <a:pt x="6643" y="991"/>
                    <a:pt x="5754" y="1"/>
                    <a:pt x="4731" y="1"/>
                  </a:cubicBezTo>
                  <a:close/>
                </a:path>
              </a:pathLst>
            </a:custGeom>
            <a:solidFill>
              <a:srgbClr val="FF948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4" name="Google Shape;2526;p64">
              <a:extLst>
                <a:ext uri="{FF2B5EF4-FFF2-40B4-BE49-F238E27FC236}">
                  <a16:creationId xmlns:a16="http://schemas.microsoft.com/office/drawing/2014/main" id="{F07E5336-4164-4E9A-9FC2-B8A61A2DF6E8}"/>
                </a:ext>
              </a:extLst>
            </p:cNvPr>
            <p:cNvSpPr/>
            <p:nvPr/>
          </p:nvSpPr>
          <p:spPr>
            <a:xfrm>
              <a:off x="6386170" y="2613625"/>
              <a:ext cx="167383" cy="408080"/>
            </a:xfrm>
            <a:custGeom>
              <a:avLst/>
              <a:gdLst/>
              <a:ahLst/>
              <a:cxnLst/>
              <a:rect l="l" t="t" r="r" b="b"/>
              <a:pathLst>
                <a:path w="4137" h="10086" extrusionOk="0">
                  <a:moveTo>
                    <a:pt x="1673" y="0"/>
                  </a:moveTo>
                  <a:cubicBezTo>
                    <a:pt x="1185" y="2201"/>
                    <a:pt x="565" y="4808"/>
                    <a:pt x="0" y="6251"/>
                  </a:cubicBezTo>
                  <a:cubicBezTo>
                    <a:pt x="0" y="6251"/>
                    <a:pt x="57" y="8850"/>
                    <a:pt x="716" y="10086"/>
                  </a:cubicBezTo>
                  <a:cubicBezTo>
                    <a:pt x="716" y="10086"/>
                    <a:pt x="1395" y="7395"/>
                    <a:pt x="1586" y="6896"/>
                  </a:cubicBezTo>
                  <a:cubicBezTo>
                    <a:pt x="1773" y="6398"/>
                    <a:pt x="2978" y="3470"/>
                    <a:pt x="4136" y="1325"/>
                  </a:cubicBezTo>
                  <a:cubicBezTo>
                    <a:pt x="4102" y="1312"/>
                    <a:pt x="4073" y="1301"/>
                    <a:pt x="4042" y="1288"/>
                  </a:cubicBezTo>
                  <a:cubicBezTo>
                    <a:pt x="3055" y="913"/>
                    <a:pt x="1977" y="207"/>
                    <a:pt x="1673" y="0"/>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5" name="Google Shape;2527;p64">
              <a:extLst>
                <a:ext uri="{FF2B5EF4-FFF2-40B4-BE49-F238E27FC236}">
                  <a16:creationId xmlns:a16="http://schemas.microsoft.com/office/drawing/2014/main" id="{2247193C-0904-4407-B1E7-B2EAE7DC9CCE}"/>
                </a:ext>
              </a:extLst>
            </p:cNvPr>
            <p:cNvSpPr/>
            <p:nvPr/>
          </p:nvSpPr>
          <p:spPr>
            <a:xfrm>
              <a:off x="6313866" y="2571748"/>
              <a:ext cx="206912" cy="426529"/>
            </a:xfrm>
            <a:custGeom>
              <a:avLst/>
              <a:gdLst/>
              <a:ahLst/>
              <a:cxnLst/>
              <a:rect l="l" t="t" r="r" b="b"/>
              <a:pathLst>
                <a:path w="5114" h="10542" extrusionOk="0">
                  <a:moveTo>
                    <a:pt x="2670" y="1"/>
                  </a:moveTo>
                  <a:cubicBezTo>
                    <a:pt x="1643" y="630"/>
                    <a:pt x="529" y="891"/>
                    <a:pt x="0" y="988"/>
                  </a:cubicBezTo>
                  <a:cubicBezTo>
                    <a:pt x="616" y="2617"/>
                    <a:pt x="1673" y="4492"/>
                    <a:pt x="2637" y="6302"/>
                  </a:cubicBezTo>
                  <a:cubicBezTo>
                    <a:pt x="3089" y="7148"/>
                    <a:pt x="3396" y="8112"/>
                    <a:pt x="3849" y="8795"/>
                  </a:cubicBezTo>
                  <a:cubicBezTo>
                    <a:pt x="4059" y="9113"/>
                    <a:pt x="4902" y="10281"/>
                    <a:pt x="5114" y="10542"/>
                  </a:cubicBezTo>
                  <a:lnTo>
                    <a:pt x="4233" y="5462"/>
                  </a:lnTo>
                  <a:cubicBezTo>
                    <a:pt x="4233" y="5462"/>
                    <a:pt x="3172" y="2748"/>
                    <a:pt x="2670"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6" name="Google Shape;2528;p64">
              <a:extLst>
                <a:ext uri="{FF2B5EF4-FFF2-40B4-BE49-F238E27FC236}">
                  <a16:creationId xmlns:a16="http://schemas.microsoft.com/office/drawing/2014/main" id="{BABB0CD5-0A88-40FF-A8FC-DF927D2D4AE9}"/>
                </a:ext>
              </a:extLst>
            </p:cNvPr>
            <p:cNvSpPr/>
            <p:nvPr/>
          </p:nvSpPr>
          <p:spPr>
            <a:xfrm>
              <a:off x="6346559" y="2603348"/>
              <a:ext cx="22900" cy="48754"/>
            </a:xfrm>
            <a:custGeom>
              <a:avLst/>
              <a:gdLst/>
              <a:ahLst/>
              <a:cxnLst/>
              <a:rect l="l" t="t" r="r" b="b"/>
              <a:pathLst>
                <a:path w="566" h="1205" extrusionOk="0">
                  <a:moveTo>
                    <a:pt x="63" y="0"/>
                  </a:moveTo>
                  <a:cubicBezTo>
                    <a:pt x="31" y="0"/>
                    <a:pt x="0" y="25"/>
                    <a:pt x="12" y="63"/>
                  </a:cubicBezTo>
                  <a:cubicBezTo>
                    <a:pt x="133" y="441"/>
                    <a:pt x="296" y="812"/>
                    <a:pt x="457" y="1178"/>
                  </a:cubicBezTo>
                  <a:cubicBezTo>
                    <a:pt x="465" y="1196"/>
                    <a:pt x="480" y="1204"/>
                    <a:pt x="495" y="1204"/>
                  </a:cubicBezTo>
                  <a:cubicBezTo>
                    <a:pt x="528" y="1204"/>
                    <a:pt x="566" y="1166"/>
                    <a:pt x="547" y="1124"/>
                  </a:cubicBezTo>
                  <a:cubicBezTo>
                    <a:pt x="390" y="769"/>
                    <a:pt x="230" y="408"/>
                    <a:pt x="113" y="37"/>
                  </a:cubicBezTo>
                  <a:cubicBezTo>
                    <a:pt x="104" y="11"/>
                    <a:pt x="84" y="0"/>
                    <a:pt x="63"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7" name="Google Shape;2529;p64">
              <a:extLst>
                <a:ext uri="{FF2B5EF4-FFF2-40B4-BE49-F238E27FC236}">
                  <a16:creationId xmlns:a16="http://schemas.microsoft.com/office/drawing/2014/main" id="{C99D4135-C022-4318-AE5A-AACDD395EB94}"/>
                </a:ext>
              </a:extLst>
            </p:cNvPr>
            <p:cNvSpPr/>
            <p:nvPr/>
          </p:nvSpPr>
          <p:spPr>
            <a:xfrm>
              <a:off x="6384835" y="2588863"/>
              <a:ext cx="18976" cy="50494"/>
            </a:xfrm>
            <a:custGeom>
              <a:avLst/>
              <a:gdLst/>
              <a:ahLst/>
              <a:cxnLst/>
              <a:rect l="l" t="t" r="r" b="b"/>
              <a:pathLst>
                <a:path w="469" h="1248" extrusionOk="0">
                  <a:moveTo>
                    <a:pt x="64" y="0"/>
                  </a:moveTo>
                  <a:cubicBezTo>
                    <a:pt x="32" y="0"/>
                    <a:pt x="1" y="25"/>
                    <a:pt x="13" y="63"/>
                  </a:cubicBezTo>
                  <a:cubicBezTo>
                    <a:pt x="130" y="444"/>
                    <a:pt x="240" y="829"/>
                    <a:pt x="358" y="1211"/>
                  </a:cubicBezTo>
                  <a:cubicBezTo>
                    <a:pt x="364" y="1236"/>
                    <a:pt x="384" y="1247"/>
                    <a:pt x="405" y="1247"/>
                  </a:cubicBezTo>
                  <a:cubicBezTo>
                    <a:pt x="436" y="1247"/>
                    <a:pt x="468" y="1222"/>
                    <a:pt x="458" y="1184"/>
                  </a:cubicBezTo>
                  <a:cubicBezTo>
                    <a:pt x="341" y="803"/>
                    <a:pt x="227" y="418"/>
                    <a:pt x="113" y="36"/>
                  </a:cubicBezTo>
                  <a:cubicBezTo>
                    <a:pt x="105" y="11"/>
                    <a:pt x="84" y="0"/>
                    <a:pt x="64"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8" name="Google Shape;2530;p64">
              <a:extLst>
                <a:ext uri="{FF2B5EF4-FFF2-40B4-BE49-F238E27FC236}">
                  <a16:creationId xmlns:a16="http://schemas.microsoft.com/office/drawing/2014/main" id="{D5BE3438-B1E4-42FB-84CF-FBC149FD35FE}"/>
                </a:ext>
              </a:extLst>
            </p:cNvPr>
            <p:cNvSpPr/>
            <p:nvPr/>
          </p:nvSpPr>
          <p:spPr>
            <a:xfrm>
              <a:off x="6474456" y="2637376"/>
              <a:ext cx="17398" cy="43656"/>
            </a:xfrm>
            <a:custGeom>
              <a:avLst/>
              <a:gdLst/>
              <a:ahLst/>
              <a:cxnLst/>
              <a:rect l="l" t="t" r="r" b="b"/>
              <a:pathLst>
                <a:path w="430" h="1079" extrusionOk="0">
                  <a:moveTo>
                    <a:pt x="365" y="0"/>
                  </a:moveTo>
                  <a:cubicBezTo>
                    <a:pt x="345" y="0"/>
                    <a:pt x="325" y="11"/>
                    <a:pt x="317" y="36"/>
                  </a:cubicBezTo>
                  <a:cubicBezTo>
                    <a:pt x="227" y="323"/>
                    <a:pt x="141" y="607"/>
                    <a:pt x="50" y="892"/>
                  </a:cubicBezTo>
                  <a:cubicBezTo>
                    <a:pt x="36" y="932"/>
                    <a:pt x="27" y="975"/>
                    <a:pt x="13" y="1015"/>
                  </a:cubicBezTo>
                  <a:cubicBezTo>
                    <a:pt x="1" y="1054"/>
                    <a:pt x="32" y="1079"/>
                    <a:pt x="64" y="1079"/>
                  </a:cubicBezTo>
                  <a:cubicBezTo>
                    <a:pt x="85" y="1079"/>
                    <a:pt x="105" y="1068"/>
                    <a:pt x="113" y="1043"/>
                  </a:cubicBezTo>
                  <a:cubicBezTo>
                    <a:pt x="201" y="758"/>
                    <a:pt x="291" y="473"/>
                    <a:pt x="378" y="186"/>
                  </a:cubicBezTo>
                  <a:cubicBezTo>
                    <a:pt x="391" y="146"/>
                    <a:pt x="405" y="105"/>
                    <a:pt x="418" y="65"/>
                  </a:cubicBezTo>
                  <a:cubicBezTo>
                    <a:pt x="430" y="26"/>
                    <a:pt x="397" y="0"/>
                    <a:pt x="365"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99" name="Google Shape;2531;p64">
              <a:extLst>
                <a:ext uri="{FF2B5EF4-FFF2-40B4-BE49-F238E27FC236}">
                  <a16:creationId xmlns:a16="http://schemas.microsoft.com/office/drawing/2014/main" id="{4334850F-A01C-41C6-A8F6-D4442841A38E}"/>
                </a:ext>
              </a:extLst>
            </p:cNvPr>
            <p:cNvSpPr/>
            <p:nvPr/>
          </p:nvSpPr>
          <p:spPr>
            <a:xfrm>
              <a:off x="6504195" y="2655422"/>
              <a:ext cx="23507" cy="39853"/>
            </a:xfrm>
            <a:custGeom>
              <a:avLst/>
              <a:gdLst/>
              <a:ahLst/>
              <a:cxnLst/>
              <a:rect l="l" t="t" r="r" b="b"/>
              <a:pathLst>
                <a:path w="581" h="985" extrusionOk="0">
                  <a:moveTo>
                    <a:pt x="511" y="0"/>
                  </a:moveTo>
                  <a:cubicBezTo>
                    <a:pt x="495" y="0"/>
                    <a:pt x="479" y="8"/>
                    <a:pt x="470" y="27"/>
                  </a:cubicBezTo>
                  <a:cubicBezTo>
                    <a:pt x="339" y="282"/>
                    <a:pt x="209" y="540"/>
                    <a:pt x="78" y="797"/>
                  </a:cubicBezTo>
                  <a:cubicBezTo>
                    <a:pt x="58" y="834"/>
                    <a:pt x="41" y="871"/>
                    <a:pt x="21" y="907"/>
                  </a:cubicBezTo>
                  <a:cubicBezTo>
                    <a:pt x="0" y="947"/>
                    <a:pt x="37" y="985"/>
                    <a:pt x="71" y="985"/>
                  </a:cubicBezTo>
                  <a:cubicBezTo>
                    <a:pt x="87" y="985"/>
                    <a:pt x="102" y="977"/>
                    <a:pt x="112" y="958"/>
                  </a:cubicBezTo>
                  <a:cubicBezTo>
                    <a:pt x="242" y="700"/>
                    <a:pt x="373" y="442"/>
                    <a:pt x="503" y="185"/>
                  </a:cubicBezTo>
                  <a:cubicBezTo>
                    <a:pt x="523" y="152"/>
                    <a:pt x="540" y="115"/>
                    <a:pt x="560" y="78"/>
                  </a:cubicBezTo>
                  <a:cubicBezTo>
                    <a:pt x="581" y="37"/>
                    <a:pt x="545" y="0"/>
                    <a:pt x="511" y="0"/>
                  </a:cubicBezTo>
                  <a:close/>
                </a:path>
              </a:pathLst>
            </a:custGeom>
            <a:solidFill>
              <a:schemeClr val="dk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0" name="Google Shape;2532;p64">
              <a:extLst>
                <a:ext uri="{FF2B5EF4-FFF2-40B4-BE49-F238E27FC236}">
                  <a16:creationId xmlns:a16="http://schemas.microsoft.com/office/drawing/2014/main" id="{F688A96A-8CB0-484E-86C7-93B49315421E}"/>
                </a:ext>
              </a:extLst>
            </p:cNvPr>
            <p:cNvSpPr/>
            <p:nvPr/>
          </p:nvSpPr>
          <p:spPr>
            <a:xfrm>
              <a:off x="6184836" y="1872054"/>
              <a:ext cx="521691" cy="308184"/>
            </a:xfrm>
            <a:custGeom>
              <a:avLst/>
              <a:gdLst/>
              <a:ahLst/>
              <a:cxnLst/>
              <a:rect l="l" t="t" r="r" b="b"/>
              <a:pathLst>
                <a:path w="12894" h="7617" extrusionOk="0">
                  <a:moveTo>
                    <a:pt x="12328" y="1"/>
                  </a:moveTo>
                  <a:lnTo>
                    <a:pt x="562" y="67"/>
                  </a:lnTo>
                  <a:cubicBezTo>
                    <a:pt x="244" y="67"/>
                    <a:pt x="0" y="345"/>
                    <a:pt x="34" y="660"/>
                  </a:cubicBezTo>
                  <a:lnTo>
                    <a:pt x="810" y="7616"/>
                  </a:lnTo>
                  <a:lnTo>
                    <a:pt x="12230" y="7553"/>
                  </a:lnTo>
                  <a:lnTo>
                    <a:pt x="12863" y="583"/>
                  </a:lnTo>
                  <a:cubicBezTo>
                    <a:pt x="12893" y="268"/>
                    <a:pt x="12642" y="1"/>
                    <a:pt x="12328"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1" name="Google Shape;2533;p64">
              <a:extLst>
                <a:ext uri="{FF2B5EF4-FFF2-40B4-BE49-F238E27FC236}">
                  <a16:creationId xmlns:a16="http://schemas.microsoft.com/office/drawing/2014/main" id="{EF9C5309-FF36-4FC5-A0FA-45B7C2970C33}"/>
                </a:ext>
              </a:extLst>
            </p:cNvPr>
            <p:cNvSpPr/>
            <p:nvPr/>
          </p:nvSpPr>
          <p:spPr>
            <a:xfrm>
              <a:off x="6215829" y="2176686"/>
              <a:ext cx="466180" cy="41997"/>
            </a:xfrm>
            <a:custGeom>
              <a:avLst/>
              <a:gdLst/>
              <a:ahLst/>
              <a:cxnLst/>
              <a:rect l="l" t="t" r="r" b="b"/>
              <a:pathLst>
                <a:path w="11522" h="1038" extrusionOk="0">
                  <a:moveTo>
                    <a:pt x="0" y="1"/>
                  </a:moveTo>
                  <a:lnTo>
                    <a:pt x="71" y="1038"/>
                  </a:lnTo>
                  <a:lnTo>
                    <a:pt x="11461" y="974"/>
                  </a:lnTo>
                  <a:lnTo>
                    <a:pt x="11522" y="18"/>
                  </a:lnTo>
                  <a:lnTo>
                    <a:pt x="0" y="1"/>
                  </a:ln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2" name="Google Shape;2534;p64">
              <a:extLst>
                <a:ext uri="{FF2B5EF4-FFF2-40B4-BE49-F238E27FC236}">
                  <a16:creationId xmlns:a16="http://schemas.microsoft.com/office/drawing/2014/main" id="{C69AD30A-6C4C-45A7-BBEE-471320462913}"/>
                </a:ext>
              </a:extLst>
            </p:cNvPr>
            <p:cNvSpPr/>
            <p:nvPr/>
          </p:nvSpPr>
          <p:spPr>
            <a:xfrm>
              <a:off x="6858149" y="1913203"/>
              <a:ext cx="57817" cy="38518"/>
            </a:xfrm>
            <a:custGeom>
              <a:avLst/>
              <a:gdLst/>
              <a:ahLst/>
              <a:cxnLst/>
              <a:rect l="l" t="t" r="r" b="b"/>
              <a:pathLst>
                <a:path w="1429" h="952" extrusionOk="0">
                  <a:moveTo>
                    <a:pt x="708" y="0"/>
                  </a:moveTo>
                  <a:cubicBezTo>
                    <a:pt x="658" y="0"/>
                    <a:pt x="625" y="56"/>
                    <a:pt x="606" y="105"/>
                  </a:cubicBezTo>
                  <a:cubicBezTo>
                    <a:pt x="556" y="218"/>
                    <a:pt x="508" y="332"/>
                    <a:pt x="462" y="446"/>
                  </a:cubicBezTo>
                  <a:cubicBezTo>
                    <a:pt x="455" y="332"/>
                    <a:pt x="408" y="221"/>
                    <a:pt x="328" y="138"/>
                  </a:cubicBezTo>
                  <a:cubicBezTo>
                    <a:pt x="295" y="105"/>
                    <a:pt x="255" y="76"/>
                    <a:pt x="209" y="76"/>
                  </a:cubicBezTo>
                  <a:cubicBezTo>
                    <a:pt x="203" y="76"/>
                    <a:pt x="197" y="76"/>
                    <a:pt x="190" y="77"/>
                  </a:cubicBezTo>
                  <a:cubicBezTo>
                    <a:pt x="134" y="91"/>
                    <a:pt x="100" y="155"/>
                    <a:pt x="84" y="212"/>
                  </a:cubicBezTo>
                  <a:cubicBezTo>
                    <a:pt x="0" y="546"/>
                    <a:pt x="268" y="921"/>
                    <a:pt x="612" y="951"/>
                  </a:cubicBezTo>
                  <a:lnTo>
                    <a:pt x="636" y="794"/>
                  </a:lnTo>
                  <a:cubicBezTo>
                    <a:pt x="689" y="806"/>
                    <a:pt x="736" y="813"/>
                    <a:pt x="778" y="813"/>
                  </a:cubicBezTo>
                  <a:cubicBezTo>
                    <a:pt x="868" y="813"/>
                    <a:pt x="939" y="781"/>
                    <a:pt x="1021" y="697"/>
                  </a:cubicBezTo>
                  <a:cubicBezTo>
                    <a:pt x="1141" y="573"/>
                    <a:pt x="1429" y="312"/>
                    <a:pt x="1242" y="178"/>
                  </a:cubicBezTo>
                  <a:cubicBezTo>
                    <a:pt x="1210" y="156"/>
                    <a:pt x="1181" y="146"/>
                    <a:pt x="1153" y="146"/>
                  </a:cubicBezTo>
                  <a:cubicBezTo>
                    <a:pt x="1013" y="146"/>
                    <a:pt x="908" y="385"/>
                    <a:pt x="780" y="466"/>
                  </a:cubicBezTo>
                  <a:cubicBezTo>
                    <a:pt x="806" y="355"/>
                    <a:pt x="810" y="238"/>
                    <a:pt x="797" y="125"/>
                  </a:cubicBezTo>
                  <a:cubicBezTo>
                    <a:pt x="790" y="71"/>
                    <a:pt x="766" y="8"/>
                    <a:pt x="712" y="0"/>
                  </a:cubicBezTo>
                  <a:cubicBezTo>
                    <a:pt x="711" y="0"/>
                    <a:pt x="710" y="0"/>
                    <a:pt x="708" y="0"/>
                  </a:cubicBezTo>
                  <a:close/>
                </a:path>
              </a:pathLst>
            </a:cu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3" name="Google Shape;2535;p64">
              <a:extLst>
                <a:ext uri="{FF2B5EF4-FFF2-40B4-BE49-F238E27FC236}">
                  <a16:creationId xmlns:a16="http://schemas.microsoft.com/office/drawing/2014/main" id="{5655B190-7F31-4AC2-B9E8-EA98EB3183A5}"/>
                </a:ext>
              </a:extLst>
            </p:cNvPr>
            <p:cNvSpPr/>
            <p:nvPr/>
          </p:nvSpPr>
          <p:spPr>
            <a:xfrm>
              <a:off x="6801261" y="1942012"/>
              <a:ext cx="130686" cy="231067"/>
            </a:xfrm>
            <a:custGeom>
              <a:avLst/>
              <a:gdLst/>
              <a:ahLst/>
              <a:cxnLst/>
              <a:rect l="l" t="t" r="r" b="b"/>
              <a:pathLst>
                <a:path w="3230" h="5711" extrusionOk="0">
                  <a:moveTo>
                    <a:pt x="1974" y="1"/>
                  </a:moveTo>
                  <a:cubicBezTo>
                    <a:pt x="1655" y="1"/>
                    <a:pt x="1326" y="120"/>
                    <a:pt x="1078" y="323"/>
                  </a:cubicBezTo>
                  <a:cubicBezTo>
                    <a:pt x="637" y="681"/>
                    <a:pt x="409" y="1240"/>
                    <a:pt x="279" y="1792"/>
                  </a:cubicBezTo>
                  <a:cubicBezTo>
                    <a:pt x="1" y="2990"/>
                    <a:pt x="319" y="4499"/>
                    <a:pt x="1095" y="5452"/>
                  </a:cubicBezTo>
                  <a:cubicBezTo>
                    <a:pt x="1232" y="5620"/>
                    <a:pt x="1225" y="5623"/>
                    <a:pt x="1433" y="5687"/>
                  </a:cubicBezTo>
                  <a:cubicBezTo>
                    <a:pt x="1486" y="5703"/>
                    <a:pt x="1542" y="5711"/>
                    <a:pt x="1598" y="5711"/>
                  </a:cubicBezTo>
                  <a:cubicBezTo>
                    <a:pt x="1762" y="5711"/>
                    <a:pt x="1926" y="5641"/>
                    <a:pt x="2008" y="5500"/>
                  </a:cubicBezTo>
                  <a:lnTo>
                    <a:pt x="2293" y="5014"/>
                  </a:lnTo>
                  <a:cubicBezTo>
                    <a:pt x="2778" y="3991"/>
                    <a:pt x="3153" y="2996"/>
                    <a:pt x="3203" y="1862"/>
                  </a:cubicBezTo>
                  <a:cubicBezTo>
                    <a:pt x="3230" y="1316"/>
                    <a:pt x="3069" y="570"/>
                    <a:pt x="2644" y="226"/>
                  </a:cubicBezTo>
                  <a:cubicBezTo>
                    <a:pt x="2454" y="70"/>
                    <a:pt x="2217" y="1"/>
                    <a:pt x="1974" y="1"/>
                  </a:cubicBezTo>
                  <a:close/>
                </a:path>
              </a:pathLst>
            </a:custGeom>
            <a:solidFill>
              <a:schemeClr val="accen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4" name="Google Shape;2536;p64">
              <a:extLst>
                <a:ext uri="{FF2B5EF4-FFF2-40B4-BE49-F238E27FC236}">
                  <a16:creationId xmlns:a16="http://schemas.microsoft.com/office/drawing/2014/main" id="{9DF988C2-24D4-4A1F-8E2E-086CB9C72B88}"/>
                </a:ext>
              </a:extLst>
            </p:cNvPr>
            <p:cNvSpPr/>
            <p:nvPr/>
          </p:nvSpPr>
          <p:spPr>
            <a:xfrm>
              <a:off x="6837959" y="1942538"/>
              <a:ext cx="38923" cy="202462"/>
            </a:xfrm>
            <a:custGeom>
              <a:avLst/>
              <a:gdLst/>
              <a:ahLst/>
              <a:cxnLst/>
              <a:rect l="l" t="t" r="r" b="b"/>
              <a:pathLst>
                <a:path w="962" h="5004" extrusionOk="0">
                  <a:moveTo>
                    <a:pt x="898" y="0"/>
                  </a:moveTo>
                  <a:cubicBezTo>
                    <a:pt x="889" y="0"/>
                    <a:pt x="879" y="4"/>
                    <a:pt x="870" y="12"/>
                  </a:cubicBezTo>
                  <a:cubicBezTo>
                    <a:pt x="657" y="206"/>
                    <a:pt x="509" y="464"/>
                    <a:pt x="396" y="728"/>
                  </a:cubicBezTo>
                  <a:cubicBezTo>
                    <a:pt x="268" y="1029"/>
                    <a:pt x="184" y="1347"/>
                    <a:pt x="124" y="1669"/>
                  </a:cubicBezTo>
                  <a:cubicBezTo>
                    <a:pt x="4" y="2341"/>
                    <a:pt x="0" y="3044"/>
                    <a:pt x="114" y="3717"/>
                  </a:cubicBezTo>
                  <a:cubicBezTo>
                    <a:pt x="188" y="4145"/>
                    <a:pt x="315" y="4563"/>
                    <a:pt x="456" y="4974"/>
                  </a:cubicBezTo>
                  <a:cubicBezTo>
                    <a:pt x="462" y="4994"/>
                    <a:pt x="479" y="5003"/>
                    <a:pt x="496" y="5003"/>
                  </a:cubicBezTo>
                  <a:cubicBezTo>
                    <a:pt x="521" y="5003"/>
                    <a:pt x="546" y="4983"/>
                    <a:pt x="536" y="4951"/>
                  </a:cubicBezTo>
                  <a:cubicBezTo>
                    <a:pt x="416" y="4593"/>
                    <a:pt x="302" y="4231"/>
                    <a:pt x="228" y="3860"/>
                  </a:cubicBezTo>
                  <a:cubicBezTo>
                    <a:pt x="155" y="3496"/>
                    <a:pt x="124" y="3130"/>
                    <a:pt x="121" y="2759"/>
                  </a:cubicBezTo>
                  <a:cubicBezTo>
                    <a:pt x="114" y="2130"/>
                    <a:pt x="201" y="1488"/>
                    <a:pt x="422" y="895"/>
                  </a:cubicBezTo>
                  <a:cubicBezTo>
                    <a:pt x="533" y="594"/>
                    <a:pt x="686" y="290"/>
                    <a:pt x="930" y="72"/>
                  </a:cubicBezTo>
                  <a:cubicBezTo>
                    <a:pt x="962" y="43"/>
                    <a:pt x="932" y="0"/>
                    <a:pt x="898"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5" name="Google Shape;2537;p64">
              <a:extLst>
                <a:ext uri="{FF2B5EF4-FFF2-40B4-BE49-F238E27FC236}">
                  <a16:creationId xmlns:a16="http://schemas.microsoft.com/office/drawing/2014/main" id="{37922332-BA78-480E-908C-6DE27FC14AE5}"/>
                </a:ext>
              </a:extLst>
            </p:cNvPr>
            <p:cNvSpPr/>
            <p:nvPr/>
          </p:nvSpPr>
          <p:spPr>
            <a:xfrm>
              <a:off x="6876761" y="1942659"/>
              <a:ext cx="29212" cy="189474"/>
            </a:xfrm>
            <a:custGeom>
              <a:avLst/>
              <a:gdLst/>
              <a:ahLst/>
              <a:cxnLst/>
              <a:rect l="l" t="t" r="r" b="b"/>
              <a:pathLst>
                <a:path w="722" h="4683" extrusionOk="0">
                  <a:moveTo>
                    <a:pt x="352" y="0"/>
                  </a:moveTo>
                  <a:cubicBezTo>
                    <a:pt x="326" y="0"/>
                    <a:pt x="299" y="20"/>
                    <a:pt x="309" y="52"/>
                  </a:cubicBezTo>
                  <a:cubicBezTo>
                    <a:pt x="538" y="671"/>
                    <a:pt x="581" y="1357"/>
                    <a:pt x="544" y="2013"/>
                  </a:cubicBezTo>
                  <a:cubicBezTo>
                    <a:pt x="504" y="2642"/>
                    <a:pt x="383" y="3275"/>
                    <a:pt x="226" y="3884"/>
                  </a:cubicBezTo>
                  <a:cubicBezTo>
                    <a:pt x="159" y="4135"/>
                    <a:pt x="85" y="4382"/>
                    <a:pt x="8" y="4630"/>
                  </a:cubicBezTo>
                  <a:cubicBezTo>
                    <a:pt x="1" y="4662"/>
                    <a:pt x="26" y="4682"/>
                    <a:pt x="52" y="4682"/>
                  </a:cubicBezTo>
                  <a:cubicBezTo>
                    <a:pt x="69" y="4682"/>
                    <a:pt x="85" y="4673"/>
                    <a:pt x="92" y="4653"/>
                  </a:cubicBezTo>
                  <a:cubicBezTo>
                    <a:pt x="437" y="3509"/>
                    <a:pt x="721" y="2314"/>
                    <a:pt x="618" y="1113"/>
                  </a:cubicBezTo>
                  <a:cubicBezTo>
                    <a:pt x="587" y="745"/>
                    <a:pt x="521" y="377"/>
                    <a:pt x="393" y="29"/>
                  </a:cubicBezTo>
                  <a:cubicBezTo>
                    <a:pt x="387" y="9"/>
                    <a:pt x="369" y="0"/>
                    <a:pt x="352"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6" name="Google Shape;2538;p64">
              <a:extLst>
                <a:ext uri="{FF2B5EF4-FFF2-40B4-BE49-F238E27FC236}">
                  <a16:creationId xmlns:a16="http://schemas.microsoft.com/office/drawing/2014/main" id="{78B38A07-C375-4422-B7F0-A8C0F553909A}"/>
                </a:ext>
              </a:extLst>
            </p:cNvPr>
            <p:cNvSpPr/>
            <p:nvPr/>
          </p:nvSpPr>
          <p:spPr>
            <a:xfrm>
              <a:off x="6806966" y="2132260"/>
              <a:ext cx="122149" cy="84683"/>
            </a:xfrm>
            <a:custGeom>
              <a:avLst/>
              <a:gdLst/>
              <a:ahLst/>
              <a:cxnLst/>
              <a:rect l="l" t="t" r="r" b="b"/>
              <a:pathLst>
                <a:path w="3019" h="2093" extrusionOk="0">
                  <a:moveTo>
                    <a:pt x="3018" y="1"/>
                  </a:moveTo>
                  <a:lnTo>
                    <a:pt x="0" y="47"/>
                  </a:lnTo>
                  <a:lnTo>
                    <a:pt x="311" y="2092"/>
                  </a:lnTo>
                  <a:lnTo>
                    <a:pt x="2530" y="2092"/>
                  </a:lnTo>
                  <a:lnTo>
                    <a:pt x="3018" y="1"/>
                  </a:ln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7" name="Google Shape;2539;p64">
              <a:extLst>
                <a:ext uri="{FF2B5EF4-FFF2-40B4-BE49-F238E27FC236}">
                  <a16:creationId xmlns:a16="http://schemas.microsoft.com/office/drawing/2014/main" id="{78733D8A-DA7D-40C4-AA4B-B86D29A8EDCC}"/>
                </a:ext>
              </a:extLst>
            </p:cNvPr>
            <p:cNvSpPr/>
            <p:nvPr/>
          </p:nvSpPr>
          <p:spPr>
            <a:xfrm>
              <a:off x="6788839" y="2107214"/>
              <a:ext cx="154881" cy="41229"/>
            </a:xfrm>
            <a:custGeom>
              <a:avLst/>
              <a:gdLst/>
              <a:ahLst/>
              <a:cxnLst/>
              <a:rect l="l" t="t" r="r" b="b"/>
              <a:pathLst>
                <a:path w="3828" h="1019" extrusionOk="0">
                  <a:moveTo>
                    <a:pt x="96" y="1"/>
                  </a:moveTo>
                  <a:cubicBezTo>
                    <a:pt x="40" y="1"/>
                    <a:pt x="0" y="54"/>
                    <a:pt x="16" y="108"/>
                  </a:cubicBezTo>
                  <a:lnTo>
                    <a:pt x="234" y="847"/>
                  </a:lnTo>
                  <a:cubicBezTo>
                    <a:pt x="244" y="884"/>
                    <a:pt x="274" y="907"/>
                    <a:pt x="311" y="907"/>
                  </a:cubicBezTo>
                  <a:lnTo>
                    <a:pt x="3506" y="1018"/>
                  </a:lnTo>
                  <a:cubicBezTo>
                    <a:pt x="3547" y="1018"/>
                    <a:pt x="3580" y="992"/>
                    <a:pt x="3590" y="955"/>
                  </a:cubicBezTo>
                  <a:lnTo>
                    <a:pt x="3815" y="104"/>
                  </a:lnTo>
                  <a:cubicBezTo>
                    <a:pt x="3828" y="51"/>
                    <a:pt x="3788" y="1"/>
                    <a:pt x="3730" y="1"/>
                  </a:cubicBezTo>
                  <a:close/>
                </a:path>
              </a:pathLst>
            </a:cu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8" name="Google Shape;2540;p64">
              <a:extLst>
                <a:ext uri="{FF2B5EF4-FFF2-40B4-BE49-F238E27FC236}">
                  <a16:creationId xmlns:a16="http://schemas.microsoft.com/office/drawing/2014/main" id="{D30CF77D-D103-4451-9B3E-9671B1868646}"/>
                </a:ext>
              </a:extLst>
            </p:cNvPr>
            <p:cNvSpPr/>
            <p:nvPr/>
          </p:nvSpPr>
          <p:spPr>
            <a:xfrm>
              <a:off x="6807775" y="2144317"/>
              <a:ext cx="850" cy="202"/>
            </a:xfrm>
            <a:custGeom>
              <a:avLst/>
              <a:gdLst/>
              <a:ahLst/>
              <a:cxnLst/>
              <a:rect l="l" t="t" r="r" b="b"/>
              <a:pathLst>
                <a:path w="21" h="5" extrusionOk="0">
                  <a:moveTo>
                    <a:pt x="0" y="1"/>
                  </a:moveTo>
                  <a:lnTo>
                    <a:pt x="20" y="4"/>
                  </a:lnTo>
                  <a:lnTo>
                    <a:pt x="20" y="4"/>
                  </a:lnTo>
                  <a:lnTo>
                    <a:pt x="17" y="1"/>
                  </a:lnTo>
                  <a:close/>
                </a:path>
              </a:pathLst>
            </a:custGeom>
            <a:solidFill>
              <a:srgbClr val="FCB6CB"/>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09" name="Google Shape;2541;p64">
              <a:extLst>
                <a:ext uri="{FF2B5EF4-FFF2-40B4-BE49-F238E27FC236}">
                  <a16:creationId xmlns:a16="http://schemas.microsoft.com/office/drawing/2014/main" id="{48D077EA-2137-43A2-BDAB-F313509A94E3}"/>
                </a:ext>
              </a:extLst>
            </p:cNvPr>
            <p:cNvSpPr/>
            <p:nvPr/>
          </p:nvSpPr>
          <p:spPr>
            <a:xfrm>
              <a:off x="6920014" y="2169889"/>
              <a:ext cx="283" cy="1416"/>
            </a:xfrm>
            <a:custGeom>
              <a:avLst/>
              <a:gdLst/>
              <a:ahLst/>
              <a:cxnLst/>
              <a:rect l="l" t="t" r="r" b="b"/>
              <a:pathLst>
                <a:path w="7" h="35" extrusionOk="0">
                  <a:moveTo>
                    <a:pt x="7" y="1"/>
                  </a:moveTo>
                  <a:lnTo>
                    <a:pt x="0" y="35"/>
                  </a:lnTo>
                  <a:lnTo>
                    <a:pt x="0" y="35"/>
                  </a:lnTo>
                  <a:close/>
                </a:path>
              </a:pathLst>
            </a:custGeom>
            <a:solidFill>
              <a:srgbClr val="B2B2B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0" name="Google Shape;2542;p64">
              <a:extLst>
                <a:ext uri="{FF2B5EF4-FFF2-40B4-BE49-F238E27FC236}">
                  <a16:creationId xmlns:a16="http://schemas.microsoft.com/office/drawing/2014/main" id="{EF939A32-42F4-428E-986E-CDEACFFA99AF}"/>
                </a:ext>
              </a:extLst>
            </p:cNvPr>
            <p:cNvSpPr/>
            <p:nvPr/>
          </p:nvSpPr>
          <p:spPr>
            <a:xfrm>
              <a:off x="6808463" y="2144317"/>
              <a:ext cx="115068" cy="26987"/>
            </a:xfrm>
            <a:custGeom>
              <a:avLst/>
              <a:gdLst/>
              <a:ahLst/>
              <a:cxnLst/>
              <a:rect l="l" t="t" r="r" b="b"/>
              <a:pathLst>
                <a:path w="2844" h="667" extrusionOk="0">
                  <a:moveTo>
                    <a:pt x="0" y="1"/>
                  </a:moveTo>
                  <a:lnTo>
                    <a:pt x="3" y="4"/>
                  </a:lnTo>
                  <a:lnTo>
                    <a:pt x="2757" y="667"/>
                  </a:lnTo>
                  <a:lnTo>
                    <a:pt x="2764" y="633"/>
                  </a:lnTo>
                  <a:lnTo>
                    <a:pt x="2844" y="118"/>
                  </a:lnTo>
                  <a:lnTo>
                    <a:pt x="0" y="1"/>
                  </a:lnTo>
                  <a:close/>
                </a:path>
              </a:pathLst>
            </a:custGeom>
            <a:solidFill>
              <a:schemeClr val="lt1"/>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1" name="Google Shape;2543;p64">
              <a:extLst>
                <a:ext uri="{FF2B5EF4-FFF2-40B4-BE49-F238E27FC236}">
                  <a16:creationId xmlns:a16="http://schemas.microsoft.com/office/drawing/2014/main" id="{9CF82421-5913-4836-8487-7C3369684C48}"/>
                </a:ext>
              </a:extLst>
            </p:cNvPr>
            <p:cNvSpPr/>
            <p:nvPr/>
          </p:nvSpPr>
          <p:spPr>
            <a:xfrm>
              <a:off x="6841641" y="1970294"/>
              <a:ext cx="4734" cy="7890"/>
            </a:xfrm>
            <a:custGeom>
              <a:avLst/>
              <a:gdLst/>
              <a:ahLst/>
              <a:cxnLst/>
              <a:rect l="l" t="t" r="r" b="b"/>
              <a:pathLst>
                <a:path w="117" h="195" extrusionOk="0">
                  <a:moveTo>
                    <a:pt x="74" y="0"/>
                  </a:moveTo>
                  <a:cubicBezTo>
                    <a:pt x="56" y="0"/>
                    <a:pt x="39" y="13"/>
                    <a:pt x="33" y="32"/>
                  </a:cubicBezTo>
                  <a:cubicBezTo>
                    <a:pt x="23" y="69"/>
                    <a:pt x="13" y="106"/>
                    <a:pt x="3" y="139"/>
                  </a:cubicBezTo>
                  <a:cubicBezTo>
                    <a:pt x="0" y="152"/>
                    <a:pt x="3" y="163"/>
                    <a:pt x="7" y="172"/>
                  </a:cubicBezTo>
                  <a:cubicBezTo>
                    <a:pt x="13" y="183"/>
                    <a:pt x="23" y="189"/>
                    <a:pt x="33" y="192"/>
                  </a:cubicBezTo>
                  <a:cubicBezTo>
                    <a:pt x="37" y="194"/>
                    <a:pt x="42" y="194"/>
                    <a:pt x="46" y="194"/>
                  </a:cubicBezTo>
                  <a:cubicBezTo>
                    <a:pt x="65" y="194"/>
                    <a:pt x="82" y="182"/>
                    <a:pt x="87" y="163"/>
                  </a:cubicBezTo>
                  <a:cubicBezTo>
                    <a:pt x="97" y="126"/>
                    <a:pt x="107" y="89"/>
                    <a:pt x="113" y="55"/>
                  </a:cubicBezTo>
                  <a:cubicBezTo>
                    <a:pt x="117" y="42"/>
                    <a:pt x="117" y="32"/>
                    <a:pt x="110" y="22"/>
                  </a:cubicBezTo>
                  <a:cubicBezTo>
                    <a:pt x="107" y="12"/>
                    <a:pt x="97" y="5"/>
                    <a:pt x="87" y="2"/>
                  </a:cubicBezTo>
                  <a:cubicBezTo>
                    <a:pt x="83" y="1"/>
                    <a:pt x="78" y="0"/>
                    <a:pt x="74"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2" name="Google Shape;2544;p64">
              <a:extLst>
                <a:ext uri="{FF2B5EF4-FFF2-40B4-BE49-F238E27FC236}">
                  <a16:creationId xmlns:a16="http://schemas.microsoft.com/office/drawing/2014/main" id="{858E53D2-5DE5-4239-912B-81EC60CA2A29}"/>
                </a:ext>
              </a:extLst>
            </p:cNvPr>
            <p:cNvSpPr/>
            <p:nvPr/>
          </p:nvSpPr>
          <p:spPr>
            <a:xfrm>
              <a:off x="6831202" y="2040089"/>
              <a:ext cx="3965" cy="8011"/>
            </a:xfrm>
            <a:custGeom>
              <a:avLst/>
              <a:gdLst/>
              <a:ahLst/>
              <a:cxnLst/>
              <a:rect l="l" t="t" r="r" b="b"/>
              <a:pathLst>
                <a:path w="98" h="198" extrusionOk="0">
                  <a:moveTo>
                    <a:pt x="53" y="0"/>
                  </a:moveTo>
                  <a:cubicBezTo>
                    <a:pt x="44" y="0"/>
                    <a:pt x="30" y="4"/>
                    <a:pt x="24" y="10"/>
                  </a:cubicBezTo>
                  <a:cubicBezTo>
                    <a:pt x="17" y="21"/>
                    <a:pt x="13" y="30"/>
                    <a:pt x="10" y="44"/>
                  </a:cubicBezTo>
                  <a:cubicBezTo>
                    <a:pt x="7" y="81"/>
                    <a:pt x="4" y="117"/>
                    <a:pt x="0" y="154"/>
                  </a:cubicBezTo>
                  <a:cubicBezTo>
                    <a:pt x="0" y="164"/>
                    <a:pt x="7" y="177"/>
                    <a:pt x="13" y="184"/>
                  </a:cubicBezTo>
                  <a:cubicBezTo>
                    <a:pt x="20" y="191"/>
                    <a:pt x="33" y="197"/>
                    <a:pt x="44" y="197"/>
                  </a:cubicBezTo>
                  <a:cubicBezTo>
                    <a:pt x="57" y="197"/>
                    <a:pt x="67" y="194"/>
                    <a:pt x="73" y="184"/>
                  </a:cubicBezTo>
                  <a:cubicBezTo>
                    <a:pt x="84" y="177"/>
                    <a:pt x="87" y="168"/>
                    <a:pt x="87" y="154"/>
                  </a:cubicBezTo>
                  <a:cubicBezTo>
                    <a:pt x="90" y="117"/>
                    <a:pt x="93" y="81"/>
                    <a:pt x="98" y="44"/>
                  </a:cubicBezTo>
                  <a:cubicBezTo>
                    <a:pt x="98" y="30"/>
                    <a:pt x="90" y="21"/>
                    <a:pt x="84" y="10"/>
                  </a:cubicBezTo>
                  <a:cubicBezTo>
                    <a:pt x="77" y="4"/>
                    <a:pt x="64" y="0"/>
                    <a:pt x="53"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3" name="Google Shape;2545;p64">
              <a:extLst>
                <a:ext uri="{FF2B5EF4-FFF2-40B4-BE49-F238E27FC236}">
                  <a16:creationId xmlns:a16="http://schemas.microsoft.com/office/drawing/2014/main" id="{349ACA44-3ED7-45FA-B90A-D430B88E8083}"/>
                </a:ext>
              </a:extLst>
            </p:cNvPr>
            <p:cNvSpPr/>
            <p:nvPr/>
          </p:nvSpPr>
          <p:spPr>
            <a:xfrm>
              <a:off x="6876680" y="2003512"/>
              <a:ext cx="3965" cy="8011"/>
            </a:xfrm>
            <a:custGeom>
              <a:avLst/>
              <a:gdLst/>
              <a:ahLst/>
              <a:cxnLst/>
              <a:rect l="l" t="t" r="r" b="b"/>
              <a:pathLst>
                <a:path w="98" h="198" extrusionOk="0">
                  <a:moveTo>
                    <a:pt x="54" y="1"/>
                  </a:moveTo>
                  <a:cubicBezTo>
                    <a:pt x="41" y="1"/>
                    <a:pt x="30" y="4"/>
                    <a:pt x="24" y="11"/>
                  </a:cubicBezTo>
                  <a:cubicBezTo>
                    <a:pt x="14" y="21"/>
                    <a:pt x="10" y="31"/>
                    <a:pt x="10" y="41"/>
                  </a:cubicBezTo>
                  <a:cubicBezTo>
                    <a:pt x="7" y="81"/>
                    <a:pt x="4" y="117"/>
                    <a:pt x="1" y="154"/>
                  </a:cubicBezTo>
                  <a:cubicBezTo>
                    <a:pt x="1" y="165"/>
                    <a:pt x="7" y="178"/>
                    <a:pt x="14" y="185"/>
                  </a:cubicBezTo>
                  <a:cubicBezTo>
                    <a:pt x="21" y="191"/>
                    <a:pt x="34" y="198"/>
                    <a:pt x="44" y="198"/>
                  </a:cubicBezTo>
                  <a:cubicBezTo>
                    <a:pt x="54" y="198"/>
                    <a:pt x="67" y="195"/>
                    <a:pt x="74" y="185"/>
                  </a:cubicBezTo>
                  <a:cubicBezTo>
                    <a:pt x="81" y="174"/>
                    <a:pt x="84" y="168"/>
                    <a:pt x="87" y="154"/>
                  </a:cubicBezTo>
                  <a:cubicBezTo>
                    <a:pt x="91" y="117"/>
                    <a:pt x="94" y="81"/>
                    <a:pt x="98" y="41"/>
                  </a:cubicBezTo>
                  <a:cubicBezTo>
                    <a:pt x="98" y="31"/>
                    <a:pt x="91" y="21"/>
                    <a:pt x="84" y="11"/>
                  </a:cubicBezTo>
                  <a:cubicBezTo>
                    <a:pt x="78" y="4"/>
                    <a:pt x="64" y="1"/>
                    <a:pt x="54"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4" name="Google Shape;2546;p64">
              <a:extLst>
                <a:ext uri="{FF2B5EF4-FFF2-40B4-BE49-F238E27FC236}">
                  <a16:creationId xmlns:a16="http://schemas.microsoft.com/office/drawing/2014/main" id="{DE75DC80-3739-454F-A0F0-B9E6583EBFBA}"/>
                </a:ext>
              </a:extLst>
            </p:cNvPr>
            <p:cNvSpPr/>
            <p:nvPr/>
          </p:nvSpPr>
          <p:spPr>
            <a:xfrm>
              <a:off x="6824162" y="2000114"/>
              <a:ext cx="5462" cy="12462"/>
            </a:xfrm>
            <a:custGeom>
              <a:avLst/>
              <a:gdLst/>
              <a:ahLst/>
              <a:cxnLst/>
              <a:rect l="l" t="t" r="r" b="b"/>
              <a:pathLst>
                <a:path w="135" h="308" extrusionOk="0">
                  <a:moveTo>
                    <a:pt x="92" y="0"/>
                  </a:moveTo>
                  <a:cubicBezTo>
                    <a:pt x="71" y="0"/>
                    <a:pt x="50" y="11"/>
                    <a:pt x="47" y="31"/>
                  </a:cubicBezTo>
                  <a:cubicBezTo>
                    <a:pt x="34" y="105"/>
                    <a:pt x="17" y="178"/>
                    <a:pt x="3" y="252"/>
                  </a:cubicBezTo>
                  <a:cubicBezTo>
                    <a:pt x="0" y="275"/>
                    <a:pt x="11" y="302"/>
                    <a:pt x="34" y="306"/>
                  </a:cubicBezTo>
                  <a:cubicBezTo>
                    <a:pt x="37" y="307"/>
                    <a:pt x="41" y="307"/>
                    <a:pt x="44" y="307"/>
                  </a:cubicBezTo>
                  <a:cubicBezTo>
                    <a:pt x="62" y="307"/>
                    <a:pt x="81" y="295"/>
                    <a:pt x="87" y="275"/>
                  </a:cubicBezTo>
                  <a:cubicBezTo>
                    <a:pt x="100" y="201"/>
                    <a:pt x="114" y="128"/>
                    <a:pt x="131" y="54"/>
                  </a:cubicBezTo>
                  <a:cubicBezTo>
                    <a:pt x="134" y="34"/>
                    <a:pt x="124" y="8"/>
                    <a:pt x="100" y="1"/>
                  </a:cubicBezTo>
                  <a:cubicBezTo>
                    <a:pt x="98" y="0"/>
                    <a:pt x="95" y="0"/>
                    <a:pt x="92"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5" name="Google Shape;2547;p64">
              <a:extLst>
                <a:ext uri="{FF2B5EF4-FFF2-40B4-BE49-F238E27FC236}">
                  <a16:creationId xmlns:a16="http://schemas.microsoft.com/office/drawing/2014/main" id="{7B2D6009-9B9C-4601-9F5A-3E7629C5600A}"/>
                </a:ext>
              </a:extLst>
            </p:cNvPr>
            <p:cNvSpPr/>
            <p:nvPr/>
          </p:nvSpPr>
          <p:spPr>
            <a:xfrm>
              <a:off x="6862883" y="1983565"/>
              <a:ext cx="5422" cy="12340"/>
            </a:xfrm>
            <a:custGeom>
              <a:avLst/>
              <a:gdLst/>
              <a:ahLst/>
              <a:cxnLst/>
              <a:rect l="l" t="t" r="r" b="b"/>
              <a:pathLst>
                <a:path w="134" h="305" extrusionOk="0">
                  <a:moveTo>
                    <a:pt x="90" y="0"/>
                  </a:moveTo>
                  <a:cubicBezTo>
                    <a:pt x="72" y="0"/>
                    <a:pt x="52" y="12"/>
                    <a:pt x="47" y="32"/>
                  </a:cubicBezTo>
                  <a:cubicBezTo>
                    <a:pt x="33" y="105"/>
                    <a:pt x="20" y="179"/>
                    <a:pt x="4" y="253"/>
                  </a:cubicBezTo>
                  <a:cubicBezTo>
                    <a:pt x="0" y="273"/>
                    <a:pt x="10" y="300"/>
                    <a:pt x="33" y="303"/>
                  </a:cubicBezTo>
                  <a:cubicBezTo>
                    <a:pt x="37" y="304"/>
                    <a:pt x="42" y="304"/>
                    <a:pt x="46" y="304"/>
                  </a:cubicBezTo>
                  <a:cubicBezTo>
                    <a:pt x="66" y="304"/>
                    <a:pt x="84" y="292"/>
                    <a:pt x="87" y="273"/>
                  </a:cubicBezTo>
                  <a:cubicBezTo>
                    <a:pt x="101" y="199"/>
                    <a:pt x="118" y="125"/>
                    <a:pt x="130" y="52"/>
                  </a:cubicBezTo>
                  <a:cubicBezTo>
                    <a:pt x="134" y="32"/>
                    <a:pt x="124" y="5"/>
                    <a:pt x="101" y="2"/>
                  </a:cubicBezTo>
                  <a:cubicBezTo>
                    <a:pt x="97" y="1"/>
                    <a:pt x="94" y="0"/>
                    <a:pt x="90"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6" name="Google Shape;2548;p64">
              <a:extLst>
                <a:ext uri="{FF2B5EF4-FFF2-40B4-BE49-F238E27FC236}">
                  <a16:creationId xmlns:a16="http://schemas.microsoft.com/office/drawing/2014/main" id="{742104C8-A2A8-4597-A9B2-380F3C523A42}"/>
                </a:ext>
              </a:extLst>
            </p:cNvPr>
            <p:cNvSpPr/>
            <p:nvPr/>
          </p:nvSpPr>
          <p:spPr>
            <a:xfrm>
              <a:off x="6883720" y="1951358"/>
              <a:ext cx="3560" cy="10236"/>
            </a:xfrm>
            <a:custGeom>
              <a:avLst/>
              <a:gdLst/>
              <a:ahLst/>
              <a:cxnLst/>
              <a:rect l="l" t="t" r="r" b="b"/>
              <a:pathLst>
                <a:path w="88" h="253" extrusionOk="0">
                  <a:moveTo>
                    <a:pt x="44" y="1"/>
                  </a:moveTo>
                  <a:cubicBezTo>
                    <a:pt x="20" y="1"/>
                    <a:pt x="0" y="21"/>
                    <a:pt x="0" y="45"/>
                  </a:cubicBezTo>
                  <a:lnTo>
                    <a:pt x="0" y="209"/>
                  </a:lnTo>
                  <a:cubicBezTo>
                    <a:pt x="0" y="232"/>
                    <a:pt x="20" y="252"/>
                    <a:pt x="44" y="252"/>
                  </a:cubicBezTo>
                  <a:cubicBezTo>
                    <a:pt x="68" y="249"/>
                    <a:pt x="88" y="232"/>
                    <a:pt x="88" y="209"/>
                  </a:cubicBezTo>
                  <a:lnTo>
                    <a:pt x="88" y="45"/>
                  </a:lnTo>
                  <a:cubicBezTo>
                    <a:pt x="88" y="21"/>
                    <a:pt x="68" y="1"/>
                    <a:pt x="44"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7" name="Google Shape;2549;p64">
              <a:extLst>
                <a:ext uri="{FF2B5EF4-FFF2-40B4-BE49-F238E27FC236}">
                  <a16:creationId xmlns:a16="http://schemas.microsoft.com/office/drawing/2014/main" id="{B0F05D6B-B76A-4467-B77D-81EF7CD7E404}"/>
                </a:ext>
              </a:extLst>
            </p:cNvPr>
            <p:cNvSpPr/>
            <p:nvPr/>
          </p:nvSpPr>
          <p:spPr>
            <a:xfrm>
              <a:off x="6863814" y="2036691"/>
              <a:ext cx="3439" cy="13473"/>
            </a:xfrm>
            <a:custGeom>
              <a:avLst/>
              <a:gdLst/>
              <a:ahLst/>
              <a:cxnLst/>
              <a:rect l="l" t="t" r="r" b="b"/>
              <a:pathLst>
                <a:path w="85" h="333" extrusionOk="0">
                  <a:moveTo>
                    <a:pt x="44" y="0"/>
                  </a:moveTo>
                  <a:cubicBezTo>
                    <a:pt x="21" y="4"/>
                    <a:pt x="1" y="20"/>
                    <a:pt x="1" y="44"/>
                  </a:cubicBezTo>
                  <a:lnTo>
                    <a:pt x="1" y="292"/>
                  </a:lnTo>
                  <a:cubicBezTo>
                    <a:pt x="1" y="310"/>
                    <a:pt x="18" y="332"/>
                    <a:pt x="40" y="332"/>
                  </a:cubicBezTo>
                  <a:cubicBezTo>
                    <a:pt x="41" y="332"/>
                    <a:pt x="43" y="332"/>
                    <a:pt x="44" y="332"/>
                  </a:cubicBezTo>
                  <a:cubicBezTo>
                    <a:pt x="64" y="332"/>
                    <a:pt x="84" y="315"/>
                    <a:pt x="84" y="292"/>
                  </a:cubicBezTo>
                  <a:lnTo>
                    <a:pt x="84" y="44"/>
                  </a:lnTo>
                  <a:cubicBezTo>
                    <a:pt x="84" y="20"/>
                    <a:pt x="64" y="0"/>
                    <a:pt x="44"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8" name="Google Shape;2550;p64">
              <a:extLst>
                <a:ext uri="{FF2B5EF4-FFF2-40B4-BE49-F238E27FC236}">
                  <a16:creationId xmlns:a16="http://schemas.microsoft.com/office/drawing/2014/main" id="{6D767597-536B-45AB-977D-A0780BC00A2F}"/>
                </a:ext>
              </a:extLst>
            </p:cNvPr>
            <p:cNvSpPr/>
            <p:nvPr/>
          </p:nvSpPr>
          <p:spPr>
            <a:xfrm>
              <a:off x="6880443" y="2069990"/>
              <a:ext cx="3480" cy="6838"/>
            </a:xfrm>
            <a:custGeom>
              <a:avLst/>
              <a:gdLst/>
              <a:ahLst/>
              <a:cxnLst/>
              <a:rect l="l" t="t" r="r" b="b"/>
              <a:pathLst>
                <a:path w="86" h="169" extrusionOk="0">
                  <a:moveTo>
                    <a:pt x="41" y="0"/>
                  </a:moveTo>
                  <a:cubicBezTo>
                    <a:pt x="31" y="0"/>
                    <a:pt x="21" y="4"/>
                    <a:pt x="11" y="11"/>
                  </a:cubicBezTo>
                  <a:cubicBezTo>
                    <a:pt x="5" y="20"/>
                    <a:pt x="1" y="31"/>
                    <a:pt x="1" y="44"/>
                  </a:cubicBezTo>
                  <a:lnTo>
                    <a:pt x="1" y="125"/>
                  </a:lnTo>
                  <a:cubicBezTo>
                    <a:pt x="1" y="134"/>
                    <a:pt x="5" y="148"/>
                    <a:pt x="11" y="155"/>
                  </a:cubicBezTo>
                  <a:cubicBezTo>
                    <a:pt x="21" y="161"/>
                    <a:pt x="31" y="168"/>
                    <a:pt x="41" y="168"/>
                  </a:cubicBezTo>
                  <a:cubicBezTo>
                    <a:pt x="55" y="168"/>
                    <a:pt x="65" y="165"/>
                    <a:pt x="72" y="155"/>
                  </a:cubicBezTo>
                  <a:cubicBezTo>
                    <a:pt x="81" y="148"/>
                    <a:pt x="85" y="138"/>
                    <a:pt x="85" y="125"/>
                  </a:cubicBezTo>
                  <a:lnTo>
                    <a:pt x="85" y="44"/>
                  </a:lnTo>
                  <a:cubicBezTo>
                    <a:pt x="85" y="31"/>
                    <a:pt x="81" y="20"/>
                    <a:pt x="72" y="11"/>
                  </a:cubicBezTo>
                  <a:cubicBezTo>
                    <a:pt x="65" y="4"/>
                    <a:pt x="55" y="0"/>
                    <a:pt x="4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19" name="Google Shape;2551;p64">
              <a:extLst>
                <a:ext uri="{FF2B5EF4-FFF2-40B4-BE49-F238E27FC236}">
                  <a16:creationId xmlns:a16="http://schemas.microsoft.com/office/drawing/2014/main" id="{225C812C-F529-4BB3-9B4C-0A83343B2061}"/>
                </a:ext>
              </a:extLst>
            </p:cNvPr>
            <p:cNvSpPr/>
            <p:nvPr/>
          </p:nvSpPr>
          <p:spPr>
            <a:xfrm>
              <a:off x="6829422" y="2088845"/>
              <a:ext cx="3560" cy="6797"/>
            </a:xfrm>
            <a:custGeom>
              <a:avLst/>
              <a:gdLst/>
              <a:ahLst/>
              <a:cxnLst/>
              <a:rect l="l" t="t" r="r" b="b"/>
              <a:pathLst>
                <a:path w="88" h="168" extrusionOk="0">
                  <a:moveTo>
                    <a:pt x="44" y="0"/>
                  </a:moveTo>
                  <a:cubicBezTo>
                    <a:pt x="34" y="0"/>
                    <a:pt x="21" y="3"/>
                    <a:pt x="14" y="13"/>
                  </a:cubicBezTo>
                  <a:cubicBezTo>
                    <a:pt x="7" y="20"/>
                    <a:pt x="1" y="30"/>
                    <a:pt x="1" y="43"/>
                  </a:cubicBezTo>
                  <a:lnTo>
                    <a:pt x="1" y="124"/>
                  </a:lnTo>
                  <a:cubicBezTo>
                    <a:pt x="1" y="133"/>
                    <a:pt x="4" y="147"/>
                    <a:pt x="14" y="154"/>
                  </a:cubicBezTo>
                  <a:cubicBezTo>
                    <a:pt x="21" y="161"/>
                    <a:pt x="34" y="167"/>
                    <a:pt x="44" y="167"/>
                  </a:cubicBezTo>
                  <a:cubicBezTo>
                    <a:pt x="54" y="167"/>
                    <a:pt x="68" y="164"/>
                    <a:pt x="74" y="154"/>
                  </a:cubicBezTo>
                  <a:cubicBezTo>
                    <a:pt x="81" y="147"/>
                    <a:pt x="88" y="137"/>
                    <a:pt x="88" y="124"/>
                  </a:cubicBezTo>
                  <a:lnTo>
                    <a:pt x="88" y="43"/>
                  </a:lnTo>
                  <a:cubicBezTo>
                    <a:pt x="88" y="30"/>
                    <a:pt x="81" y="20"/>
                    <a:pt x="74" y="13"/>
                  </a:cubicBezTo>
                  <a:cubicBezTo>
                    <a:pt x="68" y="3"/>
                    <a:pt x="54" y="0"/>
                    <a:pt x="44"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0" name="Google Shape;2552;p64">
              <a:extLst>
                <a:ext uri="{FF2B5EF4-FFF2-40B4-BE49-F238E27FC236}">
                  <a16:creationId xmlns:a16="http://schemas.microsoft.com/office/drawing/2014/main" id="{60260B90-CADC-4794-B31B-3D4741BC3A4E}"/>
                </a:ext>
              </a:extLst>
            </p:cNvPr>
            <p:cNvSpPr/>
            <p:nvPr/>
          </p:nvSpPr>
          <p:spPr>
            <a:xfrm>
              <a:off x="6855964" y="2083261"/>
              <a:ext cx="3560" cy="8982"/>
            </a:xfrm>
            <a:custGeom>
              <a:avLst/>
              <a:gdLst/>
              <a:ahLst/>
              <a:cxnLst/>
              <a:rect l="l" t="t" r="r" b="b"/>
              <a:pathLst>
                <a:path w="88" h="222" extrusionOk="0">
                  <a:moveTo>
                    <a:pt x="44" y="1"/>
                  </a:moveTo>
                  <a:cubicBezTo>
                    <a:pt x="20" y="1"/>
                    <a:pt x="0" y="21"/>
                    <a:pt x="0" y="44"/>
                  </a:cubicBezTo>
                  <a:lnTo>
                    <a:pt x="0" y="181"/>
                  </a:lnTo>
                  <a:cubicBezTo>
                    <a:pt x="0" y="200"/>
                    <a:pt x="18" y="222"/>
                    <a:pt x="39" y="222"/>
                  </a:cubicBezTo>
                  <a:cubicBezTo>
                    <a:pt x="41" y="222"/>
                    <a:pt x="42" y="222"/>
                    <a:pt x="44" y="222"/>
                  </a:cubicBezTo>
                  <a:cubicBezTo>
                    <a:pt x="68" y="222"/>
                    <a:pt x="88" y="205"/>
                    <a:pt x="88" y="181"/>
                  </a:cubicBezTo>
                  <a:lnTo>
                    <a:pt x="88" y="44"/>
                  </a:lnTo>
                  <a:cubicBezTo>
                    <a:pt x="88" y="21"/>
                    <a:pt x="68" y="1"/>
                    <a:pt x="44"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1" name="Google Shape;2553;p64">
              <a:extLst>
                <a:ext uri="{FF2B5EF4-FFF2-40B4-BE49-F238E27FC236}">
                  <a16:creationId xmlns:a16="http://schemas.microsoft.com/office/drawing/2014/main" id="{137EA5AB-884F-4A0E-A8E8-C6FD73714A65}"/>
                </a:ext>
              </a:extLst>
            </p:cNvPr>
            <p:cNvSpPr/>
            <p:nvPr/>
          </p:nvSpPr>
          <p:spPr>
            <a:xfrm>
              <a:off x="6912286" y="1971305"/>
              <a:ext cx="4774" cy="13595"/>
            </a:xfrm>
            <a:custGeom>
              <a:avLst/>
              <a:gdLst/>
              <a:ahLst/>
              <a:cxnLst/>
              <a:rect l="l" t="t" r="r" b="b"/>
              <a:pathLst>
                <a:path w="118" h="336" extrusionOk="0">
                  <a:moveTo>
                    <a:pt x="44" y="0"/>
                  </a:moveTo>
                  <a:cubicBezTo>
                    <a:pt x="24" y="4"/>
                    <a:pt x="1" y="20"/>
                    <a:pt x="1" y="44"/>
                  </a:cubicBezTo>
                  <a:cubicBezTo>
                    <a:pt x="11" y="127"/>
                    <a:pt x="21" y="207"/>
                    <a:pt x="31" y="291"/>
                  </a:cubicBezTo>
                  <a:cubicBezTo>
                    <a:pt x="31" y="315"/>
                    <a:pt x="47" y="335"/>
                    <a:pt x="71" y="335"/>
                  </a:cubicBezTo>
                  <a:cubicBezTo>
                    <a:pt x="94" y="331"/>
                    <a:pt x="117" y="315"/>
                    <a:pt x="114" y="291"/>
                  </a:cubicBezTo>
                  <a:cubicBezTo>
                    <a:pt x="104" y="207"/>
                    <a:pt x="97" y="127"/>
                    <a:pt x="88" y="44"/>
                  </a:cubicBezTo>
                  <a:cubicBezTo>
                    <a:pt x="84" y="24"/>
                    <a:pt x="71" y="0"/>
                    <a:pt x="44"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2" name="Google Shape;2554;p64">
              <a:extLst>
                <a:ext uri="{FF2B5EF4-FFF2-40B4-BE49-F238E27FC236}">
                  <a16:creationId xmlns:a16="http://schemas.microsoft.com/office/drawing/2014/main" id="{FECD570F-608E-4F72-B635-1B30DCB47342}"/>
                </a:ext>
              </a:extLst>
            </p:cNvPr>
            <p:cNvSpPr/>
            <p:nvPr/>
          </p:nvSpPr>
          <p:spPr>
            <a:xfrm>
              <a:off x="6910384" y="2006790"/>
              <a:ext cx="3439" cy="9103"/>
            </a:xfrm>
            <a:custGeom>
              <a:avLst/>
              <a:gdLst/>
              <a:ahLst/>
              <a:cxnLst/>
              <a:rect l="l" t="t" r="r" b="b"/>
              <a:pathLst>
                <a:path w="85" h="225" extrusionOk="0">
                  <a:moveTo>
                    <a:pt x="41" y="0"/>
                  </a:moveTo>
                  <a:cubicBezTo>
                    <a:pt x="17" y="3"/>
                    <a:pt x="0" y="20"/>
                    <a:pt x="0" y="44"/>
                  </a:cubicBezTo>
                  <a:lnTo>
                    <a:pt x="0" y="181"/>
                  </a:lnTo>
                  <a:cubicBezTo>
                    <a:pt x="0" y="204"/>
                    <a:pt x="17" y="224"/>
                    <a:pt x="41" y="224"/>
                  </a:cubicBezTo>
                  <a:cubicBezTo>
                    <a:pt x="64" y="221"/>
                    <a:pt x="84" y="204"/>
                    <a:pt x="84" y="181"/>
                  </a:cubicBezTo>
                  <a:lnTo>
                    <a:pt x="84" y="44"/>
                  </a:lnTo>
                  <a:cubicBezTo>
                    <a:pt x="84" y="20"/>
                    <a:pt x="64" y="0"/>
                    <a:pt x="4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3" name="Google Shape;2555;p64">
              <a:extLst>
                <a:ext uri="{FF2B5EF4-FFF2-40B4-BE49-F238E27FC236}">
                  <a16:creationId xmlns:a16="http://schemas.microsoft.com/office/drawing/2014/main" id="{B687F34D-32A4-4EF1-B0C2-389AD906AAEE}"/>
                </a:ext>
              </a:extLst>
            </p:cNvPr>
            <p:cNvSpPr/>
            <p:nvPr/>
          </p:nvSpPr>
          <p:spPr>
            <a:xfrm>
              <a:off x="6906986" y="2046725"/>
              <a:ext cx="3560" cy="13433"/>
            </a:xfrm>
            <a:custGeom>
              <a:avLst/>
              <a:gdLst/>
              <a:ahLst/>
              <a:cxnLst/>
              <a:rect l="l" t="t" r="r" b="b"/>
              <a:pathLst>
                <a:path w="88" h="332" extrusionOk="0">
                  <a:moveTo>
                    <a:pt x="44" y="0"/>
                  </a:moveTo>
                  <a:cubicBezTo>
                    <a:pt x="21" y="0"/>
                    <a:pt x="1" y="17"/>
                    <a:pt x="1" y="44"/>
                  </a:cubicBezTo>
                  <a:lnTo>
                    <a:pt x="1" y="288"/>
                  </a:lnTo>
                  <a:cubicBezTo>
                    <a:pt x="1" y="311"/>
                    <a:pt x="21" y="331"/>
                    <a:pt x="44" y="331"/>
                  </a:cubicBezTo>
                  <a:cubicBezTo>
                    <a:pt x="68" y="331"/>
                    <a:pt x="88" y="311"/>
                    <a:pt x="88" y="288"/>
                  </a:cubicBezTo>
                  <a:lnTo>
                    <a:pt x="88" y="44"/>
                  </a:lnTo>
                  <a:cubicBezTo>
                    <a:pt x="88" y="20"/>
                    <a:pt x="68" y="0"/>
                    <a:pt x="44"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4" name="Google Shape;2556;p64">
              <a:extLst>
                <a:ext uri="{FF2B5EF4-FFF2-40B4-BE49-F238E27FC236}">
                  <a16:creationId xmlns:a16="http://schemas.microsoft.com/office/drawing/2014/main" id="{F082EEA8-AC26-4E78-858C-7E0C38D9B8B3}"/>
                </a:ext>
              </a:extLst>
            </p:cNvPr>
            <p:cNvSpPr/>
            <p:nvPr/>
          </p:nvSpPr>
          <p:spPr>
            <a:xfrm>
              <a:off x="6896870" y="2089897"/>
              <a:ext cx="4734" cy="7930"/>
            </a:xfrm>
            <a:custGeom>
              <a:avLst/>
              <a:gdLst/>
              <a:ahLst/>
              <a:cxnLst/>
              <a:rect l="l" t="t" r="r" b="b"/>
              <a:pathLst>
                <a:path w="117" h="196" extrusionOk="0">
                  <a:moveTo>
                    <a:pt x="76" y="0"/>
                  </a:moveTo>
                  <a:cubicBezTo>
                    <a:pt x="57" y="0"/>
                    <a:pt x="36" y="10"/>
                    <a:pt x="30" y="30"/>
                  </a:cubicBezTo>
                  <a:cubicBezTo>
                    <a:pt x="24" y="67"/>
                    <a:pt x="13" y="104"/>
                    <a:pt x="4" y="141"/>
                  </a:cubicBezTo>
                  <a:cubicBezTo>
                    <a:pt x="0" y="151"/>
                    <a:pt x="4" y="164"/>
                    <a:pt x="10" y="175"/>
                  </a:cubicBezTo>
                  <a:cubicBezTo>
                    <a:pt x="13" y="185"/>
                    <a:pt x="24" y="191"/>
                    <a:pt x="33" y="195"/>
                  </a:cubicBezTo>
                  <a:cubicBezTo>
                    <a:pt x="36" y="195"/>
                    <a:pt x="39" y="196"/>
                    <a:pt x="42" y="196"/>
                  </a:cubicBezTo>
                  <a:cubicBezTo>
                    <a:pt x="62" y="196"/>
                    <a:pt x="81" y="185"/>
                    <a:pt x="87" y="164"/>
                  </a:cubicBezTo>
                  <a:cubicBezTo>
                    <a:pt x="97" y="128"/>
                    <a:pt x="104" y="91"/>
                    <a:pt x="114" y="54"/>
                  </a:cubicBezTo>
                  <a:cubicBezTo>
                    <a:pt x="117" y="44"/>
                    <a:pt x="117" y="30"/>
                    <a:pt x="110" y="21"/>
                  </a:cubicBezTo>
                  <a:cubicBezTo>
                    <a:pt x="104" y="14"/>
                    <a:pt x="94" y="4"/>
                    <a:pt x="84" y="1"/>
                  </a:cubicBezTo>
                  <a:cubicBezTo>
                    <a:pt x="81" y="0"/>
                    <a:pt x="79" y="0"/>
                    <a:pt x="76"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5" name="Google Shape;2557;p64">
              <a:extLst>
                <a:ext uri="{FF2B5EF4-FFF2-40B4-BE49-F238E27FC236}">
                  <a16:creationId xmlns:a16="http://schemas.microsoft.com/office/drawing/2014/main" id="{5548F1C3-C49B-4805-9FAB-47847182BF17}"/>
                </a:ext>
              </a:extLst>
            </p:cNvPr>
            <p:cNvSpPr/>
            <p:nvPr/>
          </p:nvSpPr>
          <p:spPr>
            <a:xfrm>
              <a:off x="6918112" y="2030055"/>
              <a:ext cx="3439" cy="9103"/>
            </a:xfrm>
            <a:custGeom>
              <a:avLst/>
              <a:gdLst/>
              <a:ahLst/>
              <a:cxnLst/>
              <a:rect l="l" t="t" r="r" b="b"/>
              <a:pathLst>
                <a:path w="85" h="225" extrusionOk="0">
                  <a:moveTo>
                    <a:pt x="44" y="0"/>
                  </a:moveTo>
                  <a:cubicBezTo>
                    <a:pt x="21" y="0"/>
                    <a:pt x="1" y="20"/>
                    <a:pt x="1" y="44"/>
                  </a:cubicBezTo>
                  <a:lnTo>
                    <a:pt x="1" y="181"/>
                  </a:lnTo>
                  <a:cubicBezTo>
                    <a:pt x="1" y="201"/>
                    <a:pt x="21" y="224"/>
                    <a:pt x="44" y="224"/>
                  </a:cubicBezTo>
                  <a:cubicBezTo>
                    <a:pt x="67" y="221"/>
                    <a:pt x="84" y="204"/>
                    <a:pt x="84" y="181"/>
                  </a:cubicBezTo>
                  <a:lnTo>
                    <a:pt x="84" y="44"/>
                  </a:lnTo>
                  <a:cubicBezTo>
                    <a:pt x="84" y="20"/>
                    <a:pt x="64" y="0"/>
                    <a:pt x="44"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6" name="Google Shape;2558;p64">
              <a:extLst>
                <a:ext uri="{FF2B5EF4-FFF2-40B4-BE49-F238E27FC236}">
                  <a16:creationId xmlns:a16="http://schemas.microsoft.com/office/drawing/2014/main" id="{4AF5F537-2E5A-4B7D-AF88-0980945AC886}"/>
                </a:ext>
              </a:extLst>
            </p:cNvPr>
            <p:cNvSpPr/>
            <p:nvPr/>
          </p:nvSpPr>
          <p:spPr>
            <a:xfrm>
              <a:off x="6817728" y="1951196"/>
              <a:ext cx="18895" cy="15779"/>
            </a:xfrm>
            <a:custGeom>
              <a:avLst/>
              <a:gdLst/>
              <a:ahLst/>
              <a:cxnLst/>
              <a:rect l="l" t="t" r="r" b="b"/>
              <a:pathLst>
                <a:path w="467" h="390" extrusionOk="0">
                  <a:moveTo>
                    <a:pt x="66" y="1"/>
                  </a:moveTo>
                  <a:cubicBezTo>
                    <a:pt x="33" y="1"/>
                    <a:pt x="1" y="44"/>
                    <a:pt x="32" y="72"/>
                  </a:cubicBezTo>
                  <a:cubicBezTo>
                    <a:pt x="149" y="182"/>
                    <a:pt x="270" y="286"/>
                    <a:pt x="397" y="383"/>
                  </a:cubicBezTo>
                  <a:cubicBezTo>
                    <a:pt x="402" y="388"/>
                    <a:pt x="409" y="390"/>
                    <a:pt x="416" y="390"/>
                  </a:cubicBezTo>
                  <a:cubicBezTo>
                    <a:pt x="431" y="390"/>
                    <a:pt x="447" y="381"/>
                    <a:pt x="454" y="370"/>
                  </a:cubicBezTo>
                  <a:cubicBezTo>
                    <a:pt x="467" y="346"/>
                    <a:pt x="457" y="323"/>
                    <a:pt x="437" y="310"/>
                  </a:cubicBezTo>
                  <a:cubicBezTo>
                    <a:pt x="316" y="216"/>
                    <a:pt x="202" y="119"/>
                    <a:pt x="92" y="12"/>
                  </a:cubicBezTo>
                  <a:cubicBezTo>
                    <a:pt x="84" y="4"/>
                    <a:pt x="75" y="1"/>
                    <a:pt x="66"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7" name="Google Shape;2559;p64">
              <a:extLst>
                <a:ext uri="{FF2B5EF4-FFF2-40B4-BE49-F238E27FC236}">
                  <a16:creationId xmlns:a16="http://schemas.microsoft.com/office/drawing/2014/main" id="{567F13CD-3899-4D41-9448-39BCC6CFDAA0}"/>
                </a:ext>
              </a:extLst>
            </p:cNvPr>
            <p:cNvSpPr/>
            <p:nvPr/>
          </p:nvSpPr>
          <p:spPr>
            <a:xfrm>
              <a:off x="6837028" y="1952531"/>
              <a:ext cx="9508" cy="10034"/>
            </a:xfrm>
            <a:custGeom>
              <a:avLst/>
              <a:gdLst/>
              <a:ahLst/>
              <a:cxnLst/>
              <a:rect l="l" t="t" r="r" b="b"/>
              <a:pathLst>
                <a:path w="235" h="248" extrusionOk="0">
                  <a:moveTo>
                    <a:pt x="48" y="0"/>
                  </a:moveTo>
                  <a:cubicBezTo>
                    <a:pt x="37" y="0"/>
                    <a:pt x="25" y="4"/>
                    <a:pt x="17" y="12"/>
                  </a:cubicBezTo>
                  <a:cubicBezTo>
                    <a:pt x="0" y="29"/>
                    <a:pt x="3" y="56"/>
                    <a:pt x="17" y="72"/>
                  </a:cubicBezTo>
                  <a:cubicBezTo>
                    <a:pt x="64" y="126"/>
                    <a:pt x="110" y="180"/>
                    <a:pt x="158" y="237"/>
                  </a:cubicBezTo>
                  <a:cubicBezTo>
                    <a:pt x="164" y="245"/>
                    <a:pt x="174" y="248"/>
                    <a:pt x="184" y="248"/>
                  </a:cubicBezTo>
                  <a:cubicBezTo>
                    <a:pt x="196" y="248"/>
                    <a:pt x="209" y="244"/>
                    <a:pt x="218" y="237"/>
                  </a:cubicBezTo>
                  <a:cubicBezTo>
                    <a:pt x="235" y="217"/>
                    <a:pt x="231" y="193"/>
                    <a:pt x="218" y="177"/>
                  </a:cubicBezTo>
                  <a:cubicBezTo>
                    <a:pt x="170" y="120"/>
                    <a:pt x="124" y="66"/>
                    <a:pt x="77" y="12"/>
                  </a:cubicBezTo>
                  <a:cubicBezTo>
                    <a:pt x="70" y="4"/>
                    <a:pt x="60" y="0"/>
                    <a:pt x="48"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8" name="Google Shape;2560;p64">
              <a:extLst>
                <a:ext uri="{FF2B5EF4-FFF2-40B4-BE49-F238E27FC236}">
                  <a16:creationId xmlns:a16="http://schemas.microsoft.com/office/drawing/2014/main" id="{6B43B731-C592-4324-9E52-82869424D60E}"/>
                </a:ext>
              </a:extLst>
            </p:cNvPr>
            <p:cNvSpPr/>
            <p:nvPr/>
          </p:nvSpPr>
          <p:spPr>
            <a:xfrm>
              <a:off x="6925679" y="2008853"/>
              <a:ext cx="12664" cy="7121"/>
            </a:xfrm>
            <a:custGeom>
              <a:avLst/>
              <a:gdLst/>
              <a:ahLst/>
              <a:cxnLst/>
              <a:rect l="l" t="t" r="r" b="b"/>
              <a:pathLst>
                <a:path w="313" h="176" extrusionOk="0">
                  <a:moveTo>
                    <a:pt x="266" y="0"/>
                  </a:moveTo>
                  <a:cubicBezTo>
                    <a:pt x="258" y="0"/>
                    <a:pt x="250" y="2"/>
                    <a:pt x="242" y="5"/>
                  </a:cubicBezTo>
                  <a:cubicBezTo>
                    <a:pt x="172" y="36"/>
                    <a:pt x="98" y="66"/>
                    <a:pt x="27" y="96"/>
                  </a:cubicBezTo>
                  <a:cubicBezTo>
                    <a:pt x="7" y="106"/>
                    <a:pt x="1" y="136"/>
                    <a:pt x="11" y="156"/>
                  </a:cubicBezTo>
                  <a:cubicBezTo>
                    <a:pt x="22" y="169"/>
                    <a:pt x="34" y="175"/>
                    <a:pt x="47" y="175"/>
                  </a:cubicBezTo>
                  <a:cubicBezTo>
                    <a:pt x="55" y="175"/>
                    <a:pt x="63" y="174"/>
                    <a:pt x="71" y="170"/>
                  </a:cubicBezTo>
                  <a:cubicBezTo>
                    <a:pt x="141" y="140"/>
                    <a:pt x="215" y="110"/>
                    <a:pt x="285" y="79"/>
                  </a:cubicBezTo>
                  <a:cubicBezTo>
                    <a:pt x="305" y="70"/>
                    <a:pt x="312" y="39"/>
                    <a:pt x="302" y="19"/>
                  </a:cubicBezTo>
                  <a:cubicBezTo>
                    <a:pt x="293" y="6"/>
                    <a:pt x="280" y="0"/>
                    <a:pt x="266"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29" name="Google Shape;2561;p64">
              <a:extLst>
                <a:ext uri="{FF2B5EF4-FFF2-40B4-BE49-F238E27FC236}">
                  <a16:creationId xmlns:a16="http://schemas.microsoft.com/office/drawing/2014/main" id="{6DAB7480-6752-455B-9D86-56E352714442}"/>
                </a:ext>
              </a:extLst>
            </p:cNvPr>
            <p:cNvSpPr/>
            <p:nvPr/>
          </p:nvSpPr>
          <p:spPr>
            <a:xfrm>
              <a:off x="6911315" y="2085365"/>
              <a:ext cx="11572" cy="8132"/>
            </a:xfrm>
            <a:custGeom>
              <a:avLst/>
              <a:gdLst/>
              <a:ahLst/>
              <a:cxnLst/>
              <a:rect l="l" t="t" r="r" b="b"/>
              <a:pathLst>
                <a:path w="286" h="201" extrusionOk="0">
                  <a:moveTo>
                    <a:pt x="49" y="1"/>
                  </a:moveTo>
                  <a:cubicBezTo>
                    <a:pt x="34" y="1"/>
                    <a:pt x="18" y="8"/>
                    <a:pt x="11" y="22"/>
                  </a:cubicBezTo>
                  <a:cubicBezTo>
                    <a:pt x="1" y="42"/>
                    <a:pt x="5" y="69"/>
                    <a:pt x="25" y="79"/>
                  </a:cubicBezTo>
                  <a:cubicBezTo>
                    <a:pt x="88" y="119"/>
                    <a:pt x="152" y="156"/>
                    <a:pt x="215" y="196"/>
                  </a:cubicBezTo>
                  <a:cubicBezTo>
                    <a:pt x="221" y="199"/>
                    <a:pt x="228" y="201"/>
                    <a:pt x="235" y="201"/>
                  </a:cubicBezTo>
                  <a:cubicBezTo>
                    <a:pt x="250" y="201"/>
                    <a:pt x="265" y="193"/>
                    <a:pt x="272" y="179"/>
                  </a:cubicBezTo>
                  <a:cubicBezTo>
                    <a:pt x="286" y="159"/>
                    <a:pt x="279" y="133"/>
                    <a:pt x="259" y="122"/>
                  </a:cubicBezTo>
                  <a:cubicBezTo>
                    <a:pt x="195" y="82"/>
                    <a:pt x="132" y="46"/>
                    <a:pt x="68" y="6"/>
                  </a:cubicBezTo>
                  <a:cubicBezTo>
                    <a:pt x="63" y="2"/>
                    <a:pt x="56" y="1"/>
                    <a:pt x="49"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0" name="Google Shape;2562;p64">
              <a:extLst>
                <a:ext uri="{FF2B5EF4-FFF2-40B4-BE49-F238E27FC236}">
                  <a16:creationId xmlns:a16="http://schemas.microsoft.com/office/drawing/2014/main" id="{26EE6A09-59AF-4C70-B18D-73C67310A512}"/>
                </a:ext>
              </a:extLst>
            </p:cNvPr>
            <p:cNvSpPr/>
            <p:nvPr/>
          </p:nvSpPr>
          <p:spPr>
            <a:xfrm>
              <a:off x="6815098" y="2063193"/>
              <a:ext cx="3520" cy="12664"/>
            </a:xfrm>
            <a:custGeom>
              <a:avLst/>
              <a:gdLst/>
              <a:ahLst/>
              <a:cxnLst/>
              <a:rect l="l" t="t" r="r" b="b"/>
              <a:pathLst>
                <a:path w="87" h="313" extrusionOk="0">
                  <a:moveTo>
                    <a:pt x="48" y="1"/>
                  </a:moveTo>
                  <a:cubicBezTo>
                    <a:pt x="46" y="1"/>
                    <a:pt x="45" y="1"/>
                    <a:pt x="43" y="1"/>
                  </a:cubicBezTo>
                  <a:cubicBezTo>
                    <a:pt x="20" y="1"/>
                    <a:pt x="3" y="18"/>
                    <a:pt x="3" y="45"/>
                  </a:cubicBezTo>
                  <a:cubicBezTo>
                    <a:pt x="0" y="119"/>
                    <a:pt x="0" y="196"/>
                    <a:pt x="0" y="269"/>
                  </a:cubicBezTo>
                  <a:cubicBezTo>
                    <a:pt x="0" y="293"/>
                    <a:pt x="20" y="313"/>
                    <a:pt x="43" y="313"/>
                  </a:cubicBezTo>
                  <a:cubicBezTo>
                    <a:pt x="67" y="309"/>
                    <a:pt x="87" y="293"/>
                    <a:pt x="87" y="269"/>
                  </a:cubicBezTo>
                  <a:lnTo>
                    <a:pt x="87" y="45"/>
                  </a:lnTo>
                  <a:cubicBezTo>
                    <a:pt x="87" y="23"/>
                    <a:pt x="69" y="1"/>
                    <a:pt x="48" y="1"/>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1" name="Google Shape;2563;p64">
              <a:extLst>
                <a:ext uri="{FF2B5EF4-FFF2-40B4-BE49-F238E27FC236}">
                  <a16:creationId xmlns:a16="http://schemas.microsoft.com/office/drawing/2014/main" id="{CAF57265-47CB-4E3F-921A-CB42E4B22AE5}"/>
                </a:ext>
              </a:extLst>
            </p:cNvPr>
            <p:cNvSpPr/>
            <p:nvPr/>
          </p:nvSpPr>
          <p:spPr>
            <a:xfrm>
              <a:off x="6801544" y="2049031"/>
              <a:ext cx="11814" cy="7890"/>
            </a:xfrm>
            <a:custGeom>
              <a:avLst/>
              <a:gdLst/>
              <a:ahLst/>
              <a:cxnLst/>
              <a:rect l="l" t="t" r="r" b="b"/>
              <a:pathLst>
                <a:path w="292" h="195" extrusionOk="0">
                  <a:moveTo>
                    <a:pt x="241" y="0"/>
                  </a:moveTo>
                  <a:cubicBezTo>
                    <a:pt x="234" y="0"/>
                    <a:pt x="227" y="2"/>
                    <a:pt x="221" y="7"/>
                  </a:cubicBezTo>
                  <a:cubicBezTo>
                    <a:pt x="154" y="44"/>
                    <a:pt x="91" y="77"/>
                    <a:pt x="27" y="114"/>
                  </a:cubicBezTo>
                  <a:cubicBezTo>
                    <a:pt x="7" y="127"/>
                    <a:pt x="0" y="154"/>
                    <a:pt x="14" y="174"/>
                  </a:cubicBezTo>
                  <a:cubicBezTo>
                    <a:pt x="20" y="187"/>
                    <a:pt x="34" y="194"/>
                    <a:pt x="48" y="194"/>
                  </a:cubicBezTo>
                  <a:cubicBezTo>
                    <a:pt x="56" y="194"/>
                    <a:pt x="64" y="192"/>
                    <a:pt x="71" y="187"/>
                  </a:cubicBezTo>
                  <a:cubicBezTo>
                    <a:pt x="134" y="154"/>
                    <a:pt x="198" y="117"/>
                    <a:pt x="261" y="81"/>
                  </a:cubicBezTo>
                  <a:cubicBezTo>
                    <a:pt x="281" y="70"/>
                    <a:pt x="292" y="40"/>
                    <a:pt x="278" y="20"/>
                  </a:cubicBezTo>
                  <a:cubicBezTo>
                    <a:pt x="269" y="9"/>
                    <a:pt x="255" y="0"/>
                    <a:pt x="241" y="0"/>
                  </a:cubicBezTo>
                  <a:close/>
                </a:path>
              </a:pathLst>
            </a:custGeom>
            <a:solidFill>
              <a:schemeClr val="dk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2" name="Google Shape;2564;p64">
              <a:extLst>
                <a:ext uri="{FF2B5EF4-FFF2-40B4-BE49-F238E27FC236}">
                  <a16:creationId xmlns:a16="http://schemas.microsoft.com/office/drawing/2014/main" id="{DA7AB469-8C10-4ACA-86A2-C9DE104B985B}"/>
                </a:ext>
              </a:extLst>
            </p:cNvPr>
            <p:cNvSpPr/>
            <p:nvPr/>
          </p:nvSpPr>
          <p:spPr>
            <a:xfrm>
              <a:off x="5836061" y="2291110"/>
              <a:ext cx="1196321" cy="128501"/>
            </a:xfrm>
            <a:custGeom>
              <a:avLst/>
              <a:gdLst/>
              <a:ahLst/>
              <a:cxnLst/>
              <a:rect l="l" t="t" r="r" b="b"/>
              <a:pathLst>
                <a:path w="29568" h="3176" extrusionOk="0">
                  <a:moveTo>
                    <a:pt x="0" y="0"/>
                  </a:moveTo>
                  <a:lnTo>
                    <a:pt x="0" y="3176"/>
                  </a:lnTo>
                  <a:lnTo>
                    <a:pt x="29567" y="3176"/>
                  </a:lnTo>
                  <a:lnTo>
                    <a:pt x="29567" y="0"/>
                  </a:lnTo>
                  <a:close/>
                </a:path>
              </a:pathLst>
            </a:custGeom>
            <a:solidFill>
              <a:srgbClr val="FA946E"/>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3" name="Google Shape;2565;p64">
              <a:extLst>
                <a:ext uri="{FF2B5EF4-FFF2-40B4-BE49-F238E27FC236}">
                  <a16:creationId xmlns:a16="http://schemas.microsoft.com/office/drawing/2014/main" id="{C69BB5E8-9BD2-4BD1-8F05-3EA9487EAB9A}"/>
                </a:ext>
              </a:extLst>
            </p:cNvPr>
            <p:cNvSpPr/>
            <p:nvPr/>
          </p:nvSpPr>
          <p:spPr>
            <a:xfrm>
              <a:off x="5836061" y="2291110"/>
              <a:ext cx="1196321" cy="128501"/>
            </a:xfrm>
            <a:custGeom>
              <a:avLst/>
              <a:gdLst/>
              <a:ahLst/>
              <a:cxnLst/>
              <a:rect l="l" t="t" r="r" b="b"/>
              <a:pathLst>
                <a:path w="29568" h="3176" extrusionOk="0">
                  <a:moveTo>
                    <a:pt x="0" y="0"/>
                  </a:moveTo>
                  <a:lnTo>
                    <a:pt x="0" y="3176"/>
                  </a:lnTo>
                  <a:lnTo>
                    <a:pt x="29567" y="3176"/>
                  </a:lnTo>
                  <a:lnTo>
                    <a:pt x="29567" y="0"/>
                  </a:lnTo>
                  <a:close/>
                </a:path>
              </a:pathLst>
            </a:cu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4" name="Google Shape;2566;p64">
              <a:extLst>
                <a:ext uri="{FF2B5EF4-FFF2-40B4-BE49-F238E27FC236}">
                  <a16:creationId xmlns:a16="http://schemas.microsoft.com/office/drawing/2014/main" id="{850D045A-3756-411D-9FBB-FDE325510819}"/>
                </a:ext>
              </a:extLst>
            </p:cNvPr>
            <p:cNvSpPr/>
            <p:nvPr/>
          </p:nvSpPr>
          <p:spPr>
            <a:xfrm>
              <a:off x="6929603" y="2281480"/>
              <a:ext cx="144645" cy="691057"/>
            </a:xfrm>
            <a:custGeom>
              <a:avLst/>
              <a:gdLst/>
              <a:ahLst/>
              <a:cxnLst/>
              <a:rect l="l" t="t" r="r" b="b"/>
              <a:pathLst>
                <a:path w="3575" h="17080" extrusionOk="0">
                  <a:moveTo>
                    <a:pt x="3575" y="1"/>
                  </a:moveTo>
                  <a:lnTo>
                    <a:pt x="2146" y="238"/>
                  </a:lnTo>
                  <a:lnTo>
                    <a:pt x="1" y="17079"/>
                  </a:lnTo>
                  <a:lnTo>
                    <a:pt x="319" y="17079"/>
                  </a:lnTo>
                  <a:lnTo>
                    <a:pt x="3575"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5" name="Google Shape;2567;p64">
              <a:extLst>
                <a:ext uri="{FF2B5EF4-FFF2-40B4-BE49-F238E27FC236}">
                  <a16:creationId xmlns:a16="http://schemas.microsoft.com/office/drawing/2014/main" id="{6647FA9E-EDA4-4730-8297-3CF66610D532}"/>
                </a:ext>
              </a:extLst>
            </p:cNvPr>
            <p:cNvSpPr/>
            <p:nvPr/>
          </p:nvSpPr>
          <p:spPr>
            <a:xfrm>
              <a:off x="5794346" y="2281480"/>
              <a:ext cx="144604" cy="691057"/>
            </a:xfrm>
            <a:custGeom>
              <a:avLst/>
              <a:gdLst/>
              <a:ahLst/>
              <a:cxnLst/>
              <a:rect l="l" t="t" r="r" b="b"/>
              <a:pathLst>
                <a:path w="3574" h="17080" extrusionOk="0">
                  <a:moveTo>
                    <a:pt x="0" y="1"/>
                  </a:moveTo>
                  <a:lnTo>
                    <a:pt x="3257" y="17079"/>
                  </a:lnTo>
                  <a:lnTo>
                    <a:pt x="3574" y="17079"/>
                  </a:lnTo>
                  <a:lnTo>
                    <a:pt x="1430" y="238"/>
                  </a:lnTo>
                  <a:lnTo>
                    <a:pt x="0" y="1"/>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7" name="Google Shape;2568;p64">
              <a:extLst>
                <a:ext uri="{FF2B5EF4-FFF2-40B4-BE49-F238E27FC236}">
                  <a16:creationId xmlns:a16="http://schemas.microsoft.com/office/drawing/2014/main" id="{05FBD033-7DDC-4736-90AA-8C1116A3B57F}"/>
                </a:ext>
              </a:extLst>
            </p:cNvPr>
            <p:cNvSpPr/>
            <p:nvPr/>
          </p:nvSpPr>
          <p:spPr>
            <a:xfrm>
              <a:off x="5687650" y="2214072"/>
              <a:ext cx="1563658" cy="102768"/>
            </a:xfrm>
            <a:custGeom>
              <a:avLst/>
              <a:gdLst/>
              <a:ahLst/>
              <a:cxnLst/>
              <a:rect l="l" t="t" r="r" b="b"/>
              <a:pathLst>
                <a:path w="38647" h="2540" extrusionOk="0">
                  <a:moveTo>
                    <a:pt x="1" y="0"/>
                  </a:moveTo>
                  <a:lnTo>
                    <a:pt x="1225" y="2540"/>
                  </a:lnTo>
                  <a:lnTo>
                    <a:pt x="36628" y="2540"/>
                  </a:lnTo>
                  <a:lnTo>
                    <a:pt x="38647" y="0"/>
                  </a:lnTo>
                  <a:close/>
                </a:path>
              </a:pathLst>
            </a:custGeom>
            <a:solidFill>
              <a:schemeClr val="accent6"/>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8" name="Google Shape;2569;p64">
              <a:extLst>
                <a:ext uri="{FF2B5EF4-FFF2-40B4-BE49-F238E27FC236}">
                  <a16:creationId xmlns:a16="http://schemas.microsoft.com/office/drawing/2014/main" id="{D767E496-A9B9-4956-A4CB-765A7DAE1535}"/>
                </a:ext>
              </a:extLst>
            </p:cNvPr>
            <p:cNvSpPr/>
            <p:nvPr/>
          </p:nvSpPr>
          <p:spPr>
            <a:xfrm>
              <a:off x="5855442" y="2316803"/>
              <a:ext cx="1157601" cy="44344"/>
            </a:xfrm>
            <a:custGeom>
              <a:avLst/>
              <a:gdLst/>
              <a:ahLst/>
              <a:cxnLst/>
              <a:rect l="l" t="t" r="r" b="b"/>
              <a:pathLst>
                <a:path w="28611" h="1096" extrusionOk="0">
                  <a:moveTo>
                    <a:pt x="0" y="1"/>
                  </a:moveTo>
                  <a:lnTo>
                    <a:pt x="3" y="31"/>
                  </a:lnTo>
                  <a:lnTo>
                    <a:pt x="28473" y="1095"/>
                  </a:lnTo>
                  <a:lnTo>
                    <a:pt x="28610"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39" name="Google Shape;2570;p64">
              <a:extLst>
                <a:ext uri="{FF2B5EF4-FFF2-40B4-BE49-F238E27FC236}">
                  <a16:creationId xmlns:a16="http://schemas.microsoft.com/office/drawing/2014/main" id="{4629C3D6-7DFF-46DD-8901-52F133100DEE}"/>
                </a:ext>
              </a:extLst>
            </p:cNvPr>
            <p:cNvSpPr/>
            <p:nvPr/>
          </p:nvSpPr>
          <p:spPr>
            <a:xfrm>
              <a:off x="7007491" y="2316803"/>
              <a:ext cx="58505" cy="45963"/>
            </a:xfrm>
            <a:custGeom>
              <a:avLst/>
              <a:gdLst/>
              <a:ahLst/>
              <a:cxnLst/>
              <a:rect l="l" t="t" r="r" b="b"/>
              <a:pathLst>
                <a:path w="1446" h="1136" extrusionOk="0">
                  <a:moveTo>
                    <a:pt x="137" y="1"/>
                  </a:moveTo>
                  <a:lnTo>
                    <a:pt x="0" y="1095"/>
                  </a:lnTo>
                  <a:lnTo>
                    <a:pt x="1091" y="1135"/>
                  </a:lnTo>
                  <a:lnTo>
                    <a:pt x="1446" y="1"/>
                  </a:lnTo>
                  <a:close/>
                </a:path>
              </a:pathLst>
            </a:custGeom>
            <a:solidFill>
              <a:schemeClr val="accent4"/>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0" name="Google Shape;2571;p64">
              <a:extLst>
                <a:ext uri="{FF2B5EF4-FFF2-40B4-BE49-F238E27FC236}">
                  <a16:creationId xmlns:a16="http://schemas.microsoft.com/office/drawing/2014/main" id="{F0DD1123-2BE0-488A-9FE9-BD9CB081486A}"/>
                </a:ext>
              </a:extLst>
            </p:cNvPr>
            <p:cNvSpPr/>
            <p:nvPr/>
          </p:nvSpPr>
          <p:spPr>
            <a:xfrm>
              <a:off x="5822102" y="2316803"/>
              <a:ext cx="33501" cy="1295"/>
            </a:xfrm>
            <a:custGeom>
              <a:avLst/>
              <a:gdLst/>
              <a:ahLst/>
              <a:cxnLst/>
              <a:rect l="l" t="t" r="r" b="b"/>
              <a:pathLst>
                <a:path w="828" h="32" extrusionOk="0">
                  <a:moveTo>
                    <a:pt x="1" y="1"/>
                  </a:moveTo>
                  <a:lnTo>
                    <a:pt x="827" y="31"/>
                  </a:lnTo>
                  <a:lnTo>
                    <a:pt x="824" y="1"/>
                  </a:lnTo>
                  <a:close/>
                </a:path>
              </a:pathLst>
            </a:custGeom>
            <a:solidFill>
              <a:srgbClr val="422849"/>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sp>
          <p:nvSpPr>
            <p:cNvPr id="141" name="Google Shape;2572;p64">
              <a:extLst>
                <a:ext uri="{FF2B5EF4-FFF2-40B4-BE49-F238E27FC236}">
                  <a16:creationId xmlns:a16="http://schemas.microsoft.com/office/drawing/2014/main" id="{769E35E3-2F7E-4F26-8C7D-CFCDB8B65D02}"/>
                </a:ext>
              </a:extLst>
            </p:cNvPr>
            <p:cNvSpPr/>
            <p:nvPr/>
          </p:nvSpPr>
          <p:spPr>
            <a:xfrm>
              <a:off x="6415141" y="2018281"/>
              <a:ext cx="58667" cy="58667"/>
            </a:xfrm>
            <a:custGeom>
              <a:avLst/>
              <a:gdLst/>
              <a:ahLst/>
              <a:cxnLst/>
              <a:rect l="l" t="t" r="r" b="b"/>
              <a:pathLst>
                <a:path w="1450" h="1450" extrusionOk="0">
                  <a:moveTo>
                    <a:pt x="723" y="1"/>
                  </a:moveTo>
                  <a:cubicBezTo>
                    <a:pt x="325" y="1"/>
                    <a:pt x="0" y="325"/>
                    <a:pt x="0" y="723"/>
                  </a:cubicBezTo>
                  <a:cubicBezTo>
                    <a:pt x="0" y="1125"/>
                    <a:pt x="325" y="1449"/>
                    <a:pt x="723" y="1449"/>
                  </a:cubicBezTo>
                  <a:cubicBezTo>
                    <a:pt x="1125" y="1449"/>
                    <a:pt x="1449" y="1125"/>
                    <a:pt x="1449" y="723"/>
                  </a:cubicBezTo>
                  <a:cubicBezTo>
                    <a:pt x="1449" y="325"/>
                    <a:pt x="1125" y="1"/>
                    <a:pt x="723" y="1"/>
                  </a:cubicBezTo>
                  <a:close/>
                </a:path>
              </a:pathLst>
            </a:custGeom>
            <a:solidFill>
              <a:srgbClr val="FFFFFF"/>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62083999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4" name="Google Shape;144;p34"/>
          <p:cNvPicPr preferRelativeResize="0"/>
          <p:nvPr/>
        </p:nvPicPr>
        <p:blipFill rotWithShape="1">
          <a:blip r:embed="rId3">
            <a:alphaModFix/>
          </a:blip>
          <a:srcRect l="49" r="49"/>
          <a:stretch/>
        </p:blipFill>
        <p:spPr>
          <a:xfrm>
            <a:off x="1062317" y="1290448"/>
            <a:ext cx="299792" cy="288526"/>
          </a:xfrm>
          <a:prstGeom prst="rect">
            <a:avLst/>
          </a:prstGeom>
          <a:noFill/>
          <a:ln>
            <a:noFill/>
          </a:ln>
        </p:spPr>
      </p:pic>
      <p:sp>
        <p:nvSpPr>
          <p:cNvPr id="145" name="Google Shape;145;p34"/>
          <p:cNvSpPr txBox="1">
            <a:spLocks noGrp="1"/>
          </p:cNvSpPr>
          <p:nvPr>
            <p:ph type="title"/>
          </p:nvPr>
        </p:nvSpPr>
        <p:spPr>
          <a:xfrm>
            <a:off x="726300" y="438312"/>
            <a:ext cx="769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Danh sách thành viên</a:t>
            </a:r>
            <a:endParaRPr>
              <a:solidFill>
                <a:srgbClr val="6AA84F"/>
              </a:solidFill>
            </a:endParaRPr>
          </a:p>
        </p:txBody>
      </p:sp>
      <p:sp>
        <p:nvSpPr>
          <p:cNvPr id="149" name="Google Shape;149;p34"/>
          <p:cNvSpPr txBox="1">
            <a:spLocks noGrp="1"/>
          </p:cNvSpPr>
          <p:nvPr>
            <p:ph type="subTitle" idx="2"/>
          </p:nvPr>
        </p:nvSpPr>
        <p:spPr>
          <a:xfrm>
            <a:off x="1509496" y="1204725"/>
            <a:ext cx="253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t>Phan Ánh Vương (Nhóm trưởng)</a:t>
            </a:r>
            <a:endParaRPr sz="1200"/>
          </a:p>
        </p:txBody>
      </p:sp>
      <p:sp>
        <p:nvSpPr>
          <p:cNvPr id="152" name="Google Shape;152;p34"/>
          <p:cNvSpPr txBox="1">
            <a:spLocks noGrp="1"/>
          </p:cNvSpPr>
          <p:nvPr>
            <p:ph type="title" idx="7"/>
          </p:nvPr>
        </p:nvSpPr>
        <p:spPr>
          <a:xfrm>
            <a:off x="1062317" y="1303780"/>
            <a:ext cx="351846" cy="2330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6AA84F"/>
                </a:solidFill>
              </a:rPr>
              <a:t>01</a:t>
            </a:r>
            <a:endParaRPr sz="1100">
              <a:solidFill>
                <a:srgbClr val="6AA84F"/>
              </a:solidFill>
            </a:endParaRPr>
          </a:p>
        </p:txBody>
      </p:sp>
      <p:pic>
        <p:nvPicPr>
          <p:cNvPr id="19" name="Google Shape;144;p34">
            <a:extLst>
              <a:ext uri="{FF2B5EF4-FFF2-40B4-BE49-F238E27FC236}">
                <a16:creationId xmlns:a16="http://schemas.microsoft.com/office/drawing/2014/main" id="{FC700B3C-4FE1-4A61-A5F3-B5393F55E5DA}"/>
              </a:ext>
            </a:extLst>
          </p:cNvPr>
          <p:cNvPicPr preferRelativeResize="0"/>
          <p:nvPr/>
        </p:nvPicPr>
        <p:blipFill rotWithShape="1">
          <a:blip r:embed="rId3">
            <a:alphaModFix/>
          </a:blip>
          <a:srcRect l="49" r="49"/>
          <a:stretch/>
        </p:blipFill>
        <p:spPr>
          <a:xfrm>
            <a:off x="1048660" y="2323430"/>
            <a:ext cx="299792" cy="288526"/>
          </a:xfrm>
          <a:prstGeom prst="rect">
            <a:avLst/>
          </a:prstGeom>
          <a:noFill/>
          <a:ln>
            <a:noFill/>
          </a:ln>
        </p:spPr>
      </p:pic>
      <p:pic>
        <p:nvPicPr>
          <p:cNvPr id="20" name="Google Shape;144;p34">
            <a:extLst>
              <a:ext uri="{FF2B5EF4-FFF2-40B4-BE49-F238E27FC236}">
                <a16:creationId xmlns:a16="http://schemas.microsoft.com/office/drawing/2014/main" id="{A798D839-8BE6-4FD3-932E-143E13D6C15D}"/>
              </a:ext>
            </a:extLst>
          </p:cNvPr>
          <p:cNvPicPr preferRelativeResize="0"/>
          <p:nvPr/>
        </p:nvPicPr>
        <p:blipFill rotWithShape="1">
          <a:blip r:embed="rId3">
            <a:alphaModFix/>
          </a:blip>
          <a:srcRect l="49" r="49"/>
          <a:stretch/>
        </p:blipFill>
        <p:spPr>
          <a:xfrm>
            <a:off x="1048660" y="1788380"/>
            <a:ext cx="299792" cy="288526"/>
          </a:xfrm>
          <a:prstGeom prst="rect">
            <a:avLst/>
          </a:prstGeom>
          <a:noFill/>
          <a:ln>
            <a:noFill/>
          </a:ln>
        </p:spPr>
      </p:pic>
      <p:pic>
        <p:nvPicPr>
          <p:cNvPr id="21" name="Google Shape;144;p34">
            <a:extLst>
              <a:ext uri="{FF2B5EF4-FFF2-40B4-BE49-F238E27FC236}">
                <a16:creationId xmlns:a16="http://schemas.microsoft.com/office/drawing/2014/main" id="{B7718BCF-9E84-47A6-AF02-3EB32D79B8B4}"/>
              </a:ext>
            </a:extLst>
          </p:cNvPr>
          <p:cNvPicPr preferRelativeResize="0"/>
          <p:nvPr/>
        </p:nvPicPr>
        <p:blipFill rotWithShape="1">
          <a:blip r:embed="rId3">
            <a:alphaModFix/>
          </a:blip>
          <a:srcRect l="49" r="49"/>
          <a:stretch/>
        </p:blipFill>
        <p:spPr>
          <a:xfrm>
            <a:off x="1062317" y="2934669"/>
            <a:ext cx="299792" cy="288526"/>
          </a:xfrm>
          <a:prstGeom prst="rect">
            <a:avLst/>
          </a:prstGeom>
          <a:noFill/>
          <a:ln>
            <a:noFill/>
          </a:ln>
        </p:spPr>
      </p:pic>
      <p:pic>
        <p:nvPicPr>
          <p:cNvPr id="22" name="Google Shape;144;p34">
            <a:extLst>
              <a:ext uri="{FF2B5EF4-FFF2-40B4-BE49-F238E27FC236}">
                <a16:creationId xmlns:a16="http://schemas.microsoft.com/office/drawing/2014/main" id="{7E1DE632-5D09-43B1-AD91-AC25CB7122A6}"/>
              </a:ext>
            </a:extLst>
          </p:cNvPr>
          <p:cNvPicPr preferRelativeResize="0"/>
          <p:nvPr/>
        </p:nvPicPr>
        <p:blipFill rotWithShape="1">
          <a:blip r:embed="rId3">
            <a:alphaModFix/>
          </a:blip>
          <a:srcRect l="49" r="49"/>
          <a:stretch/>
        </p:blipFill>
        <p:spPr>
          <a:xfrm>
            <a:off x="1062317" y="3522254"/>
            <a:ext cx="299792" cy="288526"/>
          </a:xfrm>
          <a:prstGeom prst="rect">
            <a:avLst/>
          </a:prstGeom>
          <a:noFill/>
          <a:ln>
            <a:noFill/>
          </a:ln>
        </p:spPr>
      </p:pic>
      <p:pic>
        <p:nvPicPr>
          <p:cNvPr id="23" name="Google Shape;144;p34">
            <a:extLst>
              <a:ext uri="{FF2B5EF4-FFF2-40B4-BE49-F238E27FC236}">
                <a16:creationId xmlns:a16="http://schemas.microsoft.com/office/drawing/2014/main" id="{BCF73AA6-FDE5-4C38-A81B-23790170F2AA}"/>
              </a:ext>
            </a:extLst>
          </p:cNvPr>
          <p:cNvPicPr preferRelativeResize="0"/>
          <p:nvPr/>
        </p:nvPicPr>
        <p:blipFill rotWithShape="1">
          <a:blip r:embed="rId3">
            <a:alphaModFix/>
          </a:blip>
          <a:srcRect l="49" r="49"/>
          <a:stretch/>
        </p:blipFill>
        <p:spPr>
          <a:xfrm>
            <a:off x="5100105" y="1290449"/>
            <a:ext cx="299792" cy="288526"/>
          </a:xfrm>
          <a:prstGeom prst="rect">
            <a:avLst/>
          </a:prstGeom>
          <a:noFill/>
          <a:ln>
            <a:noFill/>
          </a:ln>
        </p:spPr>
      </p:pic>
      <p:pic>
        <p:nvPicPr>
          <p:cNvPr id="24" name="Google Shape;144;p34">
            <a:extLst>
              <a:ext uri="{FF2B5EF4-FFF2-40B4-BE49-F238E27FC236}">
                <a16:creationId xmlns:a16="http://schemas.microsoft.com/office/drawing/2014/main" id="{9C3B993A-A4E6-46F7-811B-586593ED9303}"/>
              </a:ext>
            </a:extLst>
          </p:cNvPr>
          <p:cNvPicPr preferRelativeResize="0"/>
          <p:nvPr/>
        </p:nvPicPr>
        <p:blipFill rotWithShape="1">
          <a:blip r:embed="rId3">
            <a:alphaModFix/>
          </a:blip>
          <a:srcRect l="49" r="49"/>
          <a:stretch/>
        </p:blipFill>
        <p:spPr>
          <a:xfrm>
            <a:off x="5085826" y="1777425"/>
            <a:ext cx="299792" cy="288526"/>
          </a:xfrm>
          <a:prstGeom prst="rect">
            <a:avLst/>
          </a:prstGeom>
          <a:noFill/>
          <a:ln>
            <a:noFill/>
          </a:ln>
        </p:spPr>
      </p:pic>
      <p:pic>
        <p:nvPicPr>
          <p:cNvPr id="25" name="Google Shape;144;p34">
            <a:extLst>
              <a:ext uri="{FF2B5EF4-FFF2-40B4-BE49-F238E27FC236}">
                <a16:creationId xmlns:a16="http://schemas.microsoft.com/office/drawing/2014/main" id="{2F4DA7B4-DE4B-411D-B18E-35AF8B664B1F}"/>
              </a:ext>
            </a:extLst>
          </p:cNvPr>
          <p:cNvPicPr preferRelativeResize="0"/>
          <p:nvPr/>
        </p:nvPicPr>
        <p:blipFill rotWithShape="1">
          <a:blip r:embed="rId3">
            <a:alphaModFix/>
          </a:blip>
          <a:srcRect l="49" r="49"/>
          <a:stretch/>
        </p:blipFill>
        <p:spPr>
          <a:xfrm>
            <a:off x="5100105" y="2345314"/>
            <a:ext cx="299792" cy="288526"/>
          </a:xfrm>
          <a:prstGeom prst="rect">
            <a:avLst/>
          </a:prstGeom>
          <a:noFill/>
          <a:ln>
            <a:noFill/>
          </a:ln>
        </p:spPr>
      </p:pic>
      <p:pic>
        <p:nvPicPr>
          <p:cNvPr id="26" name="Google Shape;144;p34">
            <a:extLst>
              <a:ext uri="{FF2B5EF4-FFF2-40B4-BE49-F238E27FC236}">
                <a16:creationId xmlns:a16="http://schemas.microsoft.com/office/drawing/2014/main" id="{34328684-4266-4932-A26B-36BEB381074A}"/>
              </a:ext>
            </a:extLst>
          </p:cNvPr>
          <p:cNvPicPr preferRelativeResize="0"/>
          <p:nvPr/>
        </p:nvPicPr>
        <p:blipFill rotWithShape="1">
          <a:blip r:embed="rId3">
            <a:alphaModFix/>
          </a:blip>
          <a:srcRect l="49" r="49"/>
          <a:stretch/>
        </p:blipFill>
        <p:spPr>
          <a:xfrm>
            <a:off x="5055926" y="4199063"/>
            <a:ext cx="299792" cy="288526"/>
          </a:xfrm>
          <a:prstGeom prst="rect">
            <a:avLst/>
          </a:prstGeom>
          <a:noFill/>
          <a:ln>
            <a:noFill/>
          </a:ln>
        </p:spPr>
      </p:pic>
      <p:pic>
        <p:nvPicPr>
          <p:cNvPr id="27" name="Google Shape;144;p34">
            <a:extLst>
              <a:ext uri="{FF2B5EF4-FFF2-40B4-BE49-F238E27FC236}">
                <a16:creationId xmlns:a16="http://schemas.microsoft.com/office/drawing/2014/main" id="{ED966D19-B1E5-455B-9082-66A56ACB81DA}"/>
              </a:ext>
            </a:extLst>
          </p:cNvPr>
          <p:cNvPicPr preferRelativeResize="0"/>
          <p:nvPr/>
        </p:nvPicPr>
        <p:blipFill rotWithShape="1">
          <a:blip r:embed="rId3">
            <a:alphaModFix/>
          </a:blip>
          <a:srcRect l="49" r="49"/>
          <a:stretch/>
        </p:blipFill>
        <p:spPr>
          <a:xfrm>
            <a:off x="5078451" y="2933287"/>
            <a:ext cx="299792" cy="288526"/>
          </a:xfrm>
          <a:prstGeom prst="rect">
            <a:avLst/>
          </a:prstGeom>
          <a:noFill/>
          <a:ln>
            <a:noFill/>
          </a:ln>
        </p:spPr>
      </p:pic>
      <p:pic>
        <p:nvPicPr>
          <p:cNvPr id="28" name="Google Shape;144;p34">
            <a:extLst>
              <a:ext uri="{FF2B5EF4-FFF2-40B4-BE49-F238E27FC236}">
                <a16:creationId xmlns:a16="http://schemas.microsoft.com/office/drawing/2014/main" id="{B25155D8-9452-4635-8D6F-D28E64E284E2}"/>
              </a:ext>
            </a:extLst>
          </p:cNvPr>
          <p:cNvPicPr preferRelativeResize="0"/>
          <p:nvPr/>
        </p:nvPicPr>
        <p:blipFill rotWithShape="1">
          <a:blip r:embed="rId3">
            <a:alphaModFix/>
          </a:blip>
          <a:srcRect l="49" r="49"/>
          <a:stretch/>
        </p:blipFill>
        <p:spPr>
          <a:xfrm>
            <a:off x="5036016" y="3521260"/>
            <a:ext cx="299792" cy="288526"/>
          </a:xfrm>
          <a:prstGeom prst="rect">
            <a:avLst/>
          </a:prstGeom>
          <a:noFill/>
          <a:ln>
            <a:noFill/>
          </a:ln>
        </p:spPr>
      </p:pic>
      <p:sp>
        <p:nvSpPr>
          <p:cNvPr id="55" name="Google Shape;152;p34">
            <a:extLst>
              <a:ext uri="{FF2B5EF4-FFF2-40B4-BE49-F238E27FC236}">
                <a16:creationId xmlns:a16="http://schemas.microsoft.com/office/drawing/2014/main" id="{5F43E2C8-CA0A-4597-A2F4-9E567404F3F3}"/>
              </a:ext>
            </a:extLst>
          </p:cNvPr>
          <p:cNvSpPr txBox="1">
            <a:spLocks/>
          </p:cNvSpPr>
          <p:nvPr/>
        </p:nvSpPr>
        <p:spPr>
          <a:xfrm>
            <a:off x="1022633" y="1812778"/>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02</a:t>
            </a:r>
          </a:p>
        </p:txBody>
      </p:sp>
      <p:sp>
        <p:nvSpPr>
          <p:cNvPr id="56" name="Google Shape;152;p34">
            <a:extLst>
              <a:ext uri="{FF2B5EF4-FFF2-40B4-BE49-F238E27FC236}">
                <a16:creationId xmlns:a16="http://schemas.microsoft.com/office/drawing/2014/main" id="{475DCE78-BD7C-4B99-9A48-33F5AC96B404}"/>
              </a:ext>
            </a:extLst>
          </p:cNvPr>
          <p:cNvSpPr txBox="1">
            <a:spLocks/>
          </p:cNvSpPr>
          <p:nvPr/>
        </p:nvSpPr>
        <p:spPr>
          <a:xfrm>
            <a:off x="1048660" y="2351148"/>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03</a:t>
            </a:r>
          </a:p>
        </p:txBody>
      </p:sp>
      <p:sp>
        <p:nvSpPr>
          <p:cNvPr id="57" name="Google Shape;152;p34">
            <a:extLst>
              <a:ext uri="{FF2B5EF4-FFF2-40B4-BE49-F238E27FC236}">
                <a16:creationId xmlns:a16="http://schemas.microsoft.com/office/drawing/2014/main" id="{7BA29EF7-8645-4AEC-865D-DC61F2EF5B0D}"/>
              </a:ext>
            </a:extLst>
          </p:cNvPr>
          <p:cNvSpPr txBox="1">
            <a:spLocks/>
          </p:cNvSpPr>
          <p:nvPr/>
        </p:nvSpPr>
        <p:spPr>
          <a:xfrm>
            <a:off x="1062317" y="2966840"/>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04</a:t>
            </a:r>
          </a:p>
        </p:txBody>
      </p:sp>
      <p:sp>
        <p:nvSpPr>
          <p:cNvPr id="58" name="Google Shape;152;p34">
            <a:extLst>
              <a:ext uri="{FF2B5EF4-FFF2-40B4-BE49-F238E27FC236}">
                <a16:creationId xmlns:a16="http://schemas.microsoft.com/office/drawing/2014/main" id="{69B7CFDF-2DEE-4269-A9C7-61AC6588DABE}"/>
              </a:ext>
            </a:extLst>
          </p:cNvPr>
          <p:cNvSpPr txBox="1">
            <a:spLocks/>
          </p:cNvSpPr>
          <p:nvPr/>
        </p:nvSpPr>
        <p:spPr>
          <a:xfrm>
            <a:off x="1062317" y="3582532"/>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05</a:t>
            </a:r>
          </a:p>
        </p:txBody>
      </p:sp>
      <p:sp>
        <p:nvSpPr>
          <p:cNvPr id="59" name="Google Shape;152;p34">
            <a:extLst>
              <a:ext uri="{FF2B5EF4-FFF2-40B4-BE49-F238E27FC236}">
                <a16:creationId xmlns:a16="http://schemas.microsoft.com/office/drawing/2014/main" id="{62342F57-CFAC-4B74-87C1-E690A11AF5CB}"/>
              </a:ext>
            </a:extLst>
          </p:cNvPr>
          <p:cNvSpPr txBox="1">
            <a:spLocks/>
          </p:cNvSpPr>
          <p:nvPr/>
        </p:nvSpPr>
        <p:spPr>
          <a:xfrm>
            <a:off x="5103232" y="1318167"/>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06</a:t>
            </a:r>
          </a:p>
        </p:txBody>
      </p:sp>
      <p:sp>
        <p:nvSpPr>
          <p:cNvPr id="60" name="Google Shape;152;p34">
            <a:extLst>
              <a:ext uri="{FF2B5EF4-FFF2-40B4-BE49-F238E27FC236}">
                <a16:creationId xmlns:a16="http://schemas.microsoft.com/office/drawing/2014/main" id="{D570DB77-4E74-4F0F-B909-BF53F83D2465}"/>
              </a:ext>
            </a:extLst>
          </p:cNvPr>
          <p:cNvSpPr txBox="1">
            <a:spLocks/>
          </p:cNvSpPr>
          <p:nvPr/>
        </p:nvSpPr>
        <p:spPr>
          <a:xfrm>
            <a:off x="5085826" y="1812778"/>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07</a:t>
            </a:r>
          </a:p>
        </p:txBody>
      </p:sp>
      <p:sp>
        <p:nvSpPr>
          <p:cNvPr id="61" name="Google Shape;152;p34">
            <a:extLst>
              <a:ext uri="{FF2B5EF4-FFF2-40B4-BE49-F238E27FC236}">
                <a16:creationId xmlns:a16="http://schemas.microsoft.com/office/drawing/2014/main" id="{603CD676-FC36-419D-8FE8-E52EDCFE700C}"/>
              </a:ext>
            </a:extLst>
          </p:cNvPr>
          <p:cNvSpPr txBox="1">
            <a:spLocks/>
          </p:cNvSpPr>
          <p:nvPr/>
        </p:nvSpPr>
        <p:spPr>
          <a:xfrm>
            <a:off x="5100105" y="2378867"/>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08</a:t>
            </a:r>
          </a:p>
        </p:txBody>
      </p:sp>
      <p:sp>
        <p:nvSpPr>
          <p:cNvPr id="62" name="Google Shape;152;p34">
            <a:extLst>
              <a:ext uri="{FF2B5EF4-FFF2-40B4-BE49-F238E27FC236}">
                <a16:creationId xmlns:a16="http://schemas.microsoft.com/office/drawing/2014/main" id="{ABC86B5F-E222-42C9-B236-7CEBDF60D276}"/>
              </a:ext>
            </a:extLst>
          </p:cNvPr>
          <p:cNvSpPr txBox="1">
            <a:spLocks/>
          </p:cNvSpPr>
          <p:nvPr/>
        </p:nvSpPr>
        <p:spPr>
          <a:xfrm>
            <a:off x="5078451" y="2966840"/>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09</a:t>
            </a:r>
          </a:p>
        </p:txBody>
      </p:sp>
      <p:sp>
        <p:nvSpPr>
          <p:cNvPr id="63" name="Google Shape;152;p34">
            <a:extLst>
              <a:ext uri="{FF2B5EF4-FFF2-40B4-BE49-F238E27FC236}">
                <a16:creationId xmlns:a16="http://schemas.microsoft.com/office/drawing/2014/main" id="{1B54A218-34C7-434A-A80F-492C22E971C6}"/>
              </a:ext>
            </a:extLst>
          </p:cNvPr>
          <p:cNvSpPr txBox="1">
            <a:spLocks/>
          </p:cNvSpPr>
          <p:nvPr/>
        </p:nvSpPr>
        <p:spPr>
          <a:xfrm>
            <a:off x="5048051" y="3548977"/>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10</a:t>
            </a:r>
          </a:p>
        </p:txBody>
      </p:sp>
      <p:sp>
        <p:nvSpPr>
          <p:cNvPr id="64" name="Google Shape;152;p34">
            <a:extLst>
              <a:ext uri="{FF2B5EF4-FFF2-40B4-BE49-F238E27FC236}">
                <a16:creationId xmlns:a16="http://schemas.microsoft.com/office/drawing/2014/main" id="{963491F0-EDFA-40A3-8739-F9D87B079AD2}"/>
              </a:ext>
            </a:extLst>
          </p:cNvPr>
          <p:cNvSpPr txBox="1">
            <a:spLocks/>
          </p:cNvSpPr>
          <p:nvPr/>
        </p:nvSpPr>
        <p:spPr>
          <a:xfrm>
            <a:off x="5074078" y="4226783"/>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11</a:t>
            </a:r>
          </a:p>
        </p:txBody>
      </p:sp>
      <p:sp>
        <p:nvSpPr>
          <p:cNvPr id="65" name="Google Shape;149;p34">
            <a:extLst>
              <a:ext uri="{FF2B5EF4-FFF2-40B4-BE49-F238E27FC236}">
                <a16:creationId xmlns:a16="http://schemas.microsoft.com/office/drawing/2014/main" id="{0D3A0497-DA6B-4482-ABDE-6323153E143C}"/>
              </a:ext>
            </a:extLst>
          </p:cNvPr>
          <p:cNvSpPr txBox="1">
            <a:spLocks/>
          </p:cNvSpPr>
          <p:nvPr/>
        </p:nvSpPr>
        <p:spPr>
          <a:xfrm>
            <a:off x="1509496" y="1702576"/>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Trần Trung Hiếu</a:t>
            </a:r>
            <a:endParaRPr lang="vi-VN" sz="1200"/>
          </a:p>
        </p:txBody>
      </p:sp>
      <p:sp>
        <p:nvSpPr>
          <p:cNvPr id="66" name="Google Shape;149;p34">
            <a:extLst>
              <a:ext uri="{FF2B5EF4-FFF2-40B4-BE49-F238E27FC236}">
                <a16:creationId xmlns:a16="http://schemas.microsoft.com/office/drawing/2014/main" id="{EF8456F8-567A-485A-B8D3-F12A1E61BD8F}"/>
              </a:ext>
            </a:extLst>
          </p:cNvPr>
          <p:cNvSpPr txBox="1">
            <a:spLocks/>
          </p:cNvSpPr>
          <p:nvPr/>
        </p:nvSpPr>
        <p:spPr>
          <a:xfrm>
            <a:off x="1509496" y="2290816"/>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Trần Thị Vân Anh</a:t>
            </a:r>
            <a:endParaRPr lang="vi-VN" sz="1200"/>
          </a:p>
        </p:txBody>
      </p:sp>
      <p:sp>
        <p:nvSpPr>
          <p:cNvPr id="67" name="Google Shape;149;p34">
            <a:extLst>
              <a:ext uri="{FF2B5EF4-FFF2-40B4-BE49-F238E27FC236}">
                <a16:creationId xmlns:a16="http://schemas.microsoft.com/office/drawing/2014/main" id="{86FF76B1-08B0-4BF9-BD8E-21E6C4DABE8B}"/>
              </a:ext>
            </a:extLst>
          </p:cNvPr>
          <p:cNvSpPr txBox="1">
            <a:spLocks/>
          </p:cNvSpPr>
          <p:nvPr/>
        </p:nvSpPr>
        <p:spPr>
          <a:xfrm>
            <a:off x="1502121" y="2942634"/>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Bùi Đình Quang</a:t>
            </a:r>
            <a:endParaRPr lang="vi-VN" sz="1200"/>
          </a:p>
        </p:txBody>
      </p:sp>
      <p:sp>
        <p:nvSpPr>
          <p:cNvPr id="68" name="Google Shape;149;p34">
            <a:extLst>
              <a:ext uri="{FF2B5EF4-FFF2-40B4-BE49-F238E27FC236}">
                <a16:creationId xmlns:a16="http://schemas.microsoft.com/office/drawing/2014/main" id="{9CBDE32E-2F5C-43E7-B451-906828512C09}"/>
              </a:ext>
            </a:extLst>
          </p:cNvPr>
          <p:cNvSpPr txBox="1">
            <a:spLocks/>
          </p:cNvSpPr>
          <p:nvPr/>
        </p:nvSpPr>
        <p:spPr>
          <a:xfrm>
            <a:off x="1509496" y="3483728"/>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Lại Thị Duyên</a:t>
            </a:r>
            <a:endParaRPr lang="vi-VN" sz="1200"/>
          </a:p>
        </p:txBody>
      </p:sp>
      <p:sp>
        <p:nvSpPr>
          <p:cNvPr id="69" name="Google Shape;149;p34">
            <a:extLst>
              <a:ext uri="{FF2B5EF4-FFF2-40B4-BE49-F238E27FC236}">
                <a16:creationId xmlns:a16="http://schemas.microsoft.com/office/drawing/2014/main" id="{8A84B688-F873-4CF7-BB8F-20219FE87C8A}"/>
              </a:ext>
            </a:extLst>
          </p:cNvPr>
          <p:cNvSpPr txBox="1">
            <a:spLocks/>
          </p:cNvSpPr>
          <p:nvPr/>
        </p:nvSpPr>
        <p:spPr>
          <a:xfrm>
            <a:off x="5429538" y="1212361"/>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Lê Đức Long</a:t>
            </a:r>
            <a:endParaRPr lang="vi-VN" sz="1200"/>
          </a:p>
        </p:txBody>
      </p:sp>
      <p:sp>
        <p:nvSpPr>
          <p:cNvPr id="70" name="Google Shape;149;p34">
            <a:extLst>
              <a:ext uri="{FF2B5EF4-FFF2-40B4-BE49-F238E27FC236}">
                <a16:creationId xmlns:a16="http://schemas.microsoft.com/office/drawing/2014/main" id="{02EDF2F8-745A-4C32-97F4-0E5063B7CF4F}"/>
              </a:ext>
            </a:extLst>
          </p:cNvPr>
          <p:cNvSpPr txBox="1">
            <a:spLocks/>
          </p:cNvSpPr>
          <p:nvPr/>
        </p:nvSpPr>
        <p:spPr>
          <a:xfrm>
            <a:off x="5424140" y="1709606"/>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Nguyễn Mạnh Tuân</a:t>
            </a:r>
            <a:endParaRPr lang="vi-VN" sz="1200"/>
          </a:p>
        </p:txBody>
      </p:sp>
      <p:sp>
        <p:nvSpPr>
          <p:cNvPr id="71" name="Google Shape;149;p34">
            <a:extLst>
              <a:ext uri="{FF2B5EF4-FFF2-40B4-BE49-F238E27FC236}">
                <a16:creationId xmlns:a16="http://schemas.microsoft.com/office/drawing/2014/main" id="{23819E31-645A-4B33-84D9-634EC18061DC}"/>
              </a:ext>
            </a:extLst>
          </p:cNvPr>
          <p:cNvSpPr txBox="1">
            <a:spLocks/>
          </p:cNvSpPr>
          <p:nvPr/>
        </p:nvSpPr>
        <p:spPr>
          <a:xfrm>
            <a:off x="5399897" y="2277661"/>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Trần Thị Phương Anh</a:t>
            </a:r>
            <a:endParaRPr lang="vi-VN" sz="1200"/>
          </a:p>
        </p:txBody>
      </p:sp>
      <p:sp>
        <p:nvSpPr>
          <p:cNvPr id="72" name="Google Shape;149;p34">
            <a:extLst>
              <a:ext uri="{FF2B5EF4-FFF2-40B4-BE49-F238E27FC236}">
                <a16:creationId xmlns:a16="http://schemas.microsoft.com/office/drawing/2014/main" id="{EBA6F845-E3DE-4CCC-87F4-F338FC77C24D}"/>
              </a:ext>
            </a:extLst>
          </p:cNvPr>
          <p:cNvSpPr txBox="1">
            <a:spLocks/>
          </p:cNvSpPr>
          <p:nvPr/>
        </p:nvSpPr>
        <p:spPr>
          <a:xfrm>
            <a:off x="5355718" y="3513623"/>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Hoàng Hoàng Đông</a:t>
            </a:r>
            <a:endParaRPr lang="vi-VN" sz="1200"/>
          </a:p>
        </p:txBody>
      </p:sp>
      <p:sp>
        <p:nvSpPr>
          <p:cNvPr id="73" name="Google Shape;149;p34">
            <a:extLst>
              <a:ext uri="{FF2B5EF4-FFF2-40B4-BE49-F238E27FC236}">
                <a16:creationId xmlns:a16="http://schemas.microsoft.com/office/drawing/2014/main" id="{CB33DA9F-6B82-4907-A7BC-F2DBB9665163}"/>
              </a:ext>
            </a:extLst>
          </p:cNvPr>
          <p:cNvSpPr txBox="1">
            <a:spLocks/>
          </p:cNvSpPr>
          <p:nvPr/>
        </p:nvSpPr>
        <p:spPr>
          <a:xfrm>
            <a:off x="5385618" y="2913203"/>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Nguyễn Hữu Tiến</a:t>
            </a:r>
            <a:endParaRPr lang="vi-VN" sz="1200"/>
          </a:p>
        </p:txBody>
      </p:sp>
      <p:sp>
        <p:nvSpPr>
          <p:cNvPr id="74" name="Google Shape;149;p34">
            <a:extLst>
              <a:ext uri="{FF2B5EF4-FFF2-40B4-BE49-F238E27FC236}">
                <a16:creationId xmlns:a16="http://schemas.microsoft.com/office/drawing/2014/main" id="{CB34D010-4E61-42BE-8557-0882968D4F3C}"/>
              </a:ext>
            </a:extLst>
          </p:cNvPr>
          <p:cNvSpPr txBox="1">
            <a:spLocks/>
          </p:cNvSpPr>
          <p:nvPr/>
        </p:nvSpPr>
        <p:spPr>
          <a:xfrm>
            <a:off x="5373870" y="4173522"/>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Đỗ Đình Chinh</a:t>
            </a:r>
            <a:endParaRPr lang="vi-VN" sz="1200"/>
          </a:p>
        </p:txBody>
      </p:sp>
    </p:spTree>
    <p:extLst>
      <p:ext uri="{BB962C8B-B14F-4D97-AF65-F5344CB8AC3E}">
        <p14:creationId xmlns:p14="http://schemas.microsoft.com/office/powerpoint/2010/main" val="117284915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8"/>
          <p:cNvPicPr preferRelativeResize="0"/>
          <p:nvPr/>
        </p:nvPicPr>
        <p:blipFill rotWithShape="1">
          <a:blip r:embed="rId3">
            <a:alphaModFix/>
          </a:blip>
          <a:srcRect/>
          <a:stretch/>
        </p:blipFill>
        <p:spPr>
          <a:xfrm>
            <a:off x="6606988" y="1364190"/>
            <a:ext cx="946600" cy="992850"/>
          </a:xfrm>
          <a:prstGeom prst="rect">
            <a:avLst/>
          </a:prstGeom>
          <a:noFill/>
          <a:ln>
            <a:noFill/>
          </a:ln>
        </p:spPr>
      </p:pic>
      <p:sp>
        <p:nvSpPr>
          <p:cNvPr id="184" name="Google Shape;184;p38"/>
          <p:cNvSpPr txBox="1">
            <a:spLocks noGrp="1"/>
          </p:cNvSpPr>
          <p:nvPr>
            <p:ph type="title"/>
          </p:nvPr>
        </p:nvSpPr>
        <p:spPr>
          <a:xfrm>
            <a:off x="259752" y="426002"/>
            <a:ext cx="7832560" cy="524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4.2 Tại sao phải nghiên cứu xử lý truy vấn tập chung</a:t>
            </a:r>
            <a:endParaRPr/>
          </a:p>
          <a:p>
            <a:pPr marL="0" lvl="0" indent="0" algn="l" rtl="0">
              <a:spcBef>
                <a:spcPts val="0"/>
              </a:spcBef>
              <a:spcAft>
                <a:spcPts val="0"/>
              </a:spcAft>
              <a:buNone/>
            </a:pPr>
            <a:endParaRPr/>
          </a:p>
        </p:txBody>
      </p:sp>
      <p:sp>
        <p:nvSpPr>
          <p:cNvPr id="186" name="Google Shape;186;p38"/>
          <p:cNvSpPr txBox="1">
            <a:spLocks noGrp="1"/>
          </p:cNvSpPr>
          <p:nvPr>
            <p:ph type="subTitle" idx="2"/>
          </p:nvPr>
        </p:nvSpPr>
        <p:spPr>
          <a:xfrm>
            <a:off x="102564" y="2628215"/>
            <a:ext cx="3486272" cy="938400"/>
          </a:xfrm>
          <a:prstGeom prst="rect">
            <a:avLst/>
          </a:prstGeom>
        </p:spPr>
        <p:txBody>
          <a:bodyPr spcFirstLastPara="1" wrap="square" lIns="91425" tIns="91425" rIns="91425" bIns="91425" anchor="t" anchorCtr="0">
            <a:noAutofit/>
          </a:bodyPr>
          <a:lstStyle/>
          <a:p>
            <a:pPr algn="l"/>
            <a:r>
              <a:rPr lang="en-US"/>
              <a:t>      C</a:t>
            </a:r>
            <a:r>
              <a:rPr lang="vi-VN"/>
              <a:t>âu truy vấn phân tán phải được dịch thành các câu truy vấn cục bộ, và được xử lí theo phương pháp tập trung.</a:t>
            </a:r>
          </a:p>
        </p:txBody>
      </p:sp>
      <p:pic>
        <p:nvPicPr>
          <p:cNvPr id="191" name="Google Shape;191;p38"/>
          <p:cNvPicPr preferRelativeResize="0"/>
          <p:nvPr/>
        </p:nvPicPr>
        <p:blipFill rotWithShape="1">
          <a:blip r:embed="rId4">
            <a:alphaModFix/>
          </a:blip>
          <a:srcRect l="49" r="49"/>
          <a:stretch/>
        </p:blipFill>
        <p:spPr>
          <a:xfrm>
            <a:off x="1218537" y="1418640"/>
            <a:ext cx="1012465" cy="938400"/>
          </a:xfrm>
          <a:prstGeom prst="rect">
            <a:avLst/>
          </a:prstGeom>
          <a:noFill/>
          <a:ln>
            <a:noFill/>
          </a:ln>
        </p:spPr>
      </p:pic>
      <p:sp>
        <p:nvSpPr>
          <p:cNvPr id="29" name="Google Shape;186;p38">
            <a:extLst>
              <a:ext uri="{FF2B5EF4-FFF2-40B4-BE49-F238E27FC236}">
                <a16:creationId xmlns:a16="http://schemas.microsoft.com/office/drawing/2014/main" id="{DA5417C2-1906-4C02-AD1B-CEA7443A6672}"/>
              </a:ext>
            </a:extLst>
          </p:cNvPr>
          <p:cNvSpPr txBox="1">
            <a:spLocks/>
          </p:cNvSpPr>
          <p:nvPr/>
        </p:nvSpPr>
        <p:spPr>
          <a:xfrm>
            <a:off x="3683791" y="2584092"/>
            <a:ext cx="2440941" cy="9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gn="l">
              <a:lnSpc>
                <a:spcPct val="107000"/>
              </a:lnSpc>
              <a:spcAft>
                <a:spcPts val="800"/>
              </a:spcAft>
            </a:pPr>
            <a:r>
              <a:rPr lang="en-US"/>
              <a:t>C</a:t>
            </a:r>
            <a:r>
              <a:rPr lang="vi-VN"/>
              <a:t>ác kỹ thuật tối ưu hoá phân tán thường là các mở rộng của kỹ thuật tập trung.</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30" name="Google Shape;186;p38">
            <a:extLst>
              <a:ext uri="{FF2B5EF4-FFF2-40B4-BE49-F238E27FC236}">
                <a16:creationId xmlns:a16="http://schemas.microsoft.com/office/drawing/2014/main" id="{4BE0EF3A-810A-4D34-846F-3599EC68781F}"/>
              </a:ext>
            </a:extLst>
          </p:cNvPr>
          <p:cNvSpPr txBox="1">
            <a:spLocks/>
          </p:cNvSpPr>
          <p:nvPr/>
        </p:nvSpPr>
        <p:spPr>
          <a:xfrm>
            <a:off x="5970585" y="2633622"/>
            <a:ext cx="2344359" cy="9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lvl="0" indent="0">
              <a:lnSpc>
                <a:spcPct val="107000"/>
              </a:lnSpc>
              <a:spcAft>
                <a:spcPts val="800"/>
              </a:spcAft>
            </a:pPr>
            <a:r>
              <a:rPr lang="vi-VN"/>
              <a:t> </a:t>
            </a:r>
            <a:r>
              <a:rPr lang="en-US"/>
              <a:t>T</a:t>
            </a:r>
            <a:r>
              <a:rPr lang="vi-VN"/>
              <a:t>ối ưu hoá tập trung thường đơn giản.</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20" name="Google Shape;152;p34">
            <a:extLst>
              <a:ext uri="{FF2B5EF4-FFF2-40B4-BE49-F238E27FC236}">
                <a16:creationId xmlns:a16="http://schemas.microsoft.com/office/drawing/2014/main" id="{0C1562E6-D58F-4291-BA49-A1741BD3AF13}"/>
              </a:ext>
            </a:extLst>
          </p:cNvPr>
          <p:cNvSpPr txBox="1">
            <a:spLocks/>
          </p:cNvSpPr>
          <p:nvPr/>
        </p:nvSpPr>
        <p:spPr>
          <a:xfrm>
            <a:off x="1527942" y="1625551"/>
            <a:ext cx="778675" cy="5245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b="1">
                <a:solidFill>
                  <a:srgbClr val="6AA84F"/>
                </a:solidFill>
                <a:latin typeface="Quicksand Light" panose="020B0604020202020204" charset="0"/>
              </a:rPr>
              <a:t>01</a:t>
            </a:r>
          </a:p>
        </p:txBody>
      </p:sp>
      <p:sp>
        <p:nvSpPr>
          <p:cNvPr id="21" name="Google Shape;152;p34">
            <a:extLst>
              <a:ext uri="{FF2B5EF4-FFF2-40B4-BE49-F238E27FC236}">
                <a16:creationId xmlns:a16="http://schemas.microsoft.com/office/drawing/2014/main" id="{98FB2E66-D082-4049-94F8-54EF57726AC8}"/>
              </a:ext>
            </a:extLst>
          </p:cNvPr>
          <p:cNvSpPr txBox="1">
            <a:spLocks/>
          </p:cNvSpPr>
          <p:nvPr/>
        </p:nvSpPr>
        <p:spPr>
          <a:xfrm>
            <a:off x="4473435" y="1657917"/>
            <a:ext cx="778675" cy="5245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b="1">
                <a:solidFill>
                  <a:srgbClr val="6AA84F"/>
                </a:solidFill>
                <a:latin typeface="Quicksand Light" panose="020B0604020202020204" charset="0"/>
              </a:rPr>
              <a:t>02</a:t>
            </a:r>
          </a:p>
        </p:txBody>
      </p:sp>
      <p:sp>
        <p:nvSpPr>
          <p:cNvPr id="22" name="Google Shape;152;p34">
            <a:extLst>
              <a:ext uri="{FF2B5EF4-FFF2-40B4-BE49-F238E27FC236}">
                <a16:creationId xmlns:a16="http://schemas.microsoft.com/office/drawing/2014/main" id="{1E645C5D-85B0-4148-801B-CD243178C513}"/>
              </a:ext>
            </a:extLst>
          </p:cNvPr>
          <p:cNvSpPr txBox="1">
            <a:spLocks/>
          </p:cNvSpPr>
          <p:nvPr/>
        </p:nvSpPr>
        <p:spPr>
          <a:xfrm>
            <a:off x="6774913" y="1625551"/>
            <a:ext cx="778675" cy="5245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b="1">
                <a:solidFill>
                  <a:srgbClr val="6AA84F"/>
                </a:solidFill>
                <a:latin typeface="Quicksand Light" panose="020B0604020202020204" charset="0"/>
              </a:rPr>
              <a:t>03</a:t>
            </a:r>
          </a:p>
        </p:txBody>
      </p:sp>
      <p:pic>
        <p:nvPicPr>
          <p:cNvPr id="23" name="Google Shape;496;p51">
            <a:extLst>
              <a:ext uri="{FF2B5EF4-FFF2-40B4-BE49-F238E27FC236}">
                <a16:creationId xmlns:a16="http://schemas.microsoft.com/office/drawing/2014/main" id="{4263770A-9828-4AFE-ACC8-C2BBA72E466A}"/>
              </a:ext>
            </a:extLst>
          </p:cNvPr>
          <p:cNvPicPr preferRelativeResize="0"/>
          <p:nvPr/>
        </p:nvPicPr>
        <p:blipFill>
          <a:blip r:embed="rId5">
            <a:alphaModFix/>
          </a:blip>
          <a:stretch>
            <a:fillRect/>
          </a:stretch>
        </p:blipFill>
        <p:spPr>
          <a:xfrm>
            <a:off x="4250373" y="1423781"/>
            <a:ext cx="1076078" cy="992850"/>
          </a:xfrm>
          <a:prstGeom prst="rect">
            <a:avLst/>
          </a:prstGeom>
          <a:noFill/>
          <a:ln>
            <a:noFill/>
          </a:ln>
        </p:spPr>
      </p:pic>
    </p:spTree>
    <p:extLst>
      <p:ext uri="{BB962C8B-B14F-4D97-AF65-F5344CB8AC3E}">
        <p14:creationId xmlns:p14="http://schemas.microsoft.com/office/powerpoint/2010/main" val="7559043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50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500"/>
                                  </p:stCondLst>
                                  <p:childTnLst>
                                    <p:set>
                                      <p:cBhvr>
                                        <p:cTn id="9" dur="1" fill="hold">
                                          <p:stCondLst>
                                            <p:cond delay="0"/>
                                          </p:stCondLst>
                                        </p:cTn>
                                        <p:tgtEl>
                                          <p:spTgt spid="191"/>
                                        </p:tgtEl>
                                        <p:attrNameLst>
                                          <p:attrName>style.visibility</p:attrName>
                                        </p:attrNameLst>
                                      </p:cBhvr>
                                      <p:to>
                                        <p:strVal val="visible"/>
                                      </p:to>
                                    </p:set>
                                    <p:animEffect transition="in" filter="barn(inVertical)">
                                      <p:cBhvr>
                                        <p:cTn id="10" dur="500"/>
                                        <p:tgtEl>
                                          <p:spTgt spid="191"/>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186">
                                            <p:txEl>
                                              <p:pRg st="0" end="0"/>
                                            </p:txEl>
                                          </p:spTgt>
                                        </p:tgtEl>
                                        <p:attrNameLst>
                                          <p:attrName>style.visibility</p:attrName>
                                        </p:attrNameLst>
                                      </p:cBhvr>
                                      <p:to>
                                        <p:strVal val="visible"/>
                                      </p:to>
                                    </p:set>
                                    <p:animEffect transition="in" filter="barn(inVertical)">
                                      <p:cBhvr>
                                        <p:cTn id="13" dur="500"/>
                                        <p:tgtEl>
                                          <p:spTgt spid="18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50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par>
                                <p:cTn id="19" presetID="16" presetClass="entr" presetSubtype="21" fill="hold" nodeType="withEffect">
                                  <p:stCondLst>
                                    <p:cond delay="500"/>
                                  </p:stCondLst>
                                  <p:childTnLst>
                                    <p:set>
                                      <p:cBhvr>
                                        <p:cTn id="20" dur="1" fill="hold">
                                          <p:stCondLst>
                                            <p:cond delay="0"/>
                                          </p:stCondLst>
                                        </p:cTn>
                                        <p:tgtEl>
                                          <p:spTgt spid="23"/>
                                        </p:tgtEl>
                                        <p:attrNameLst>
                                          <p:attrName>style.visibility</p:attrName>
                                        </p:attrNameLst>
                                      </p:cBhvr>
                                      <p:to>
                                        <p:strVal val="visible"/>
                                      </p:to>
                                    </p:set>
                                    <p:animEffect transition="in" filter="barn(inVertical)">
                                      <p:cBhvr>
                                        <p:cTn id="21" dur="500"/>
                                        <p:tgtEl>
                                          <p:spTgt spid="23"/>
                                        </p:tgtEl>
                                      </p:cBhvr>
                                    </p:animEffect>
                                  </p:childTnLst>
                                </p:cTn>
                              </p:par>
                              <p:par>
                                <p:cTn id="22" presetID="16" presetClass="entr" presetSubtype="21" fill="hold" grpId="0" nodeType="withEffect">
                                  <p:stCondLst>
                                    <p:cond delay="500"/>
                                  </p:stCondLst>
                                  <p:childTnLst>
                                    <p:set>
                                      <p:cBhvr>
                                        <p:cTn id="23" dur="1" fill="hold">
                                          <p:stCondLst>
                                            <p:cond delay="0"/>
                                          </p:stCondLst>
                                        </p:cTn>
                                        <p:tgtEl>
                                          <p:spTgt spid="29"/>
                                        </p:tgtEl>
                                        <p:attrNameLst>
                                          <p:attrName>style.visibility</p:attrName>
                                        </p:attrNameLst>
                                      </p:cBhvr>
                                      <p:to>
                                        <p:strVal val="visible"/>
                                      </p:to>
                                    </p:set>
                                    <p:animEffect transition="in" filter="barn(inVertical)">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500"/>
                                  </p:stCondLst>
                                  <p:childTnLst>
                                    <p:set>
                                      <p:cBhvr>
                                        <p:cTn id="28" dur="1" fill="hold">
                                          <p:stCondLst>
                                            <p:cond delay="0"/>
                                          </p:stCondLst>
                                        </p:cTn>
                                        <p:tgtEl>
                                          <p:spTgt spid="22"/>
                                        </p:tgtEl>
                                        <p:attrNameLst>
                                          <p:attrName>style.visibility</p:attrName>
                                        </p:attrNameLst>
                                      </p:cBhvr>
                                      <p:to>
                                        <p:strVal val="visible"/>
                                      </p:to>
                                    </p:set>
                                    <p:animEffect transition="in" filter="barn(inVertical)">
                                      <p:cBhvr>
                                        <p:cTn id="29" dur="500"/>
                                        <p:tgtEl>
                                          <p:spTgt spid="22"/>
                                        </p:tgtEl>
                                      </p:cBhvr>
                                    </p:animEffect>
                                  </p:childTnLst>
                                </p:cTn>
                              </p:par>
                              <p:par>
                                <p:cTn id="30" presetID="16" presetClass="entr" presetSubtype="21" fill="hold" nodeType="withEffect">
                                  <p:stCondLst>
                                    <p:cond delay="500"/>
                                  </p:stCondLst>
                                  <p:childTnLst>
                                    <p:set>
                                      <p:cBhvr>
                                        <p:cTn id="31" dur="1" fill="hold">
                                          <p:stCondLst>
                                            <p:cond delay="0"/>
                                          </p:stCondLst>
                                        </p:cTn>
                                        <p:tgtEl>
                                          <p:spTgt spid="183"/>
                                        </p:tgtEl>
                                        <p:attrNameLst>
                                          <p:attrName>style.visibility</p:attrName>
                                        </p:attrNameLst>
                                      </p:cBhvr>
                                      <p:to>
                                        <p:strVal val="visible"/>
                                      </p:to>
                                    </p:set>
                                    <p:animEffect transition="in" filter="barn(inVertical)">
                                      <p:cBhvr>
                                        <p:cTn id="32" dur="500"/>
                                        <p:tgtEl>
                                          <p:spTgt spid="183"/>
                                        </p:tgtEl>
                                      </p:cBhvr>
                                    </p:animEffect>
                                  </p:childTnLst>
                                </p:cTn>
                              </p:par>
                              <p:par>
                                <p:cTn id="33" presetID="16" presetClass="entr" presetSubtype="21" fill="hold" grpId="0" nodeType="withEffect">
                                  <p:stCondLst>
                                    <p:cond delay="50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build="p"/>
      <p:bldP spid="29" grpId="0"/>
      <p:bldP spid="30" grpId="0"/>
      <p:bldP spid="20" grpId="0"/>
      <p:bldP spid="21" grpId="0"/>
      <p:bldP spid="2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1"/>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AA84F"/>
                </a:solidFill>
              </a:rPr>
              <a:t>4</a:t>
            </a:r>
            <a:r>
              <a:rPr lang="vi-VN">
                <a:solidFill>
                  <a:srgbClr val="6AA84F"/>
                </a:solidFill>
              </a:rPr>
              <a:t>.</a:t>
            </a:r>
            <a:r>
              <a:rPr lang="en-US">
                <a:solidFill>
                  <a:srgbClr val="6AA84F"/>
                </a:solidFill>
              </a:rPr>
              <a:t>3</a:t>
            </a:r>
            <a:r>
              <a:rPr lang="vi-VN">
                <a:solidFill>
                  <a:srgbClr val="6AA84F"/>
                </a:solidFill>
              </a:rPr>
              <a:t> </a:t>
            </a:r>
            <a:r>
              <a:rPr lang="en-US">
                <a:solidFill>
                  <a:srgbClr val="6AA84F"/>
                </a:solidFill>
              </a:rPr>
              <a:t>Các bước tối ưu hóa truy vấn trong cơ sở dữ liệu tập chung</a:t>
            </a:r>
            <a:endParaRPr/>
          </a:p>
        </p:txBody>
      </p:sp>
      <p:grpSp>
        <p:nvGrpSpPr>
          <p:cNvPr id="486" name="Google Shape;486;p51"/>
          <p:cNvGrpSpPr/>
          <p:nvPr/>
        </p:nvGrpSpPr>
        <p:grpSpPr>
          <a:xfrm>
            <a:off x="2591726" y="3056825"/>
            <a:ext cx="4295631" cy="189"/>
            <a:chOff x="3720318" y="1857562"/>
            <a:chExt cx="1223025" cy="54"/>
          </a:xfrm>
        </p:grpSpPr>
        <p:cxnSp>
          <p:nvCxnSpPr>
            <p:cNvPr id="487" name="Google Shape;487;p51"/>
            <p:cNvCxnSpPr/>
            <p:nvPr/>
          </p:nvCxnSpPr>
          <p:spPr>
            <a:xfrm>
              <a:off x="4440243" y="1857616"/>
              <a:ext cx="173400" cy="0"/>
            </a:xfrm>
            <a:prstGeom prst="straightConnector1">
              <a:avLst/>
            </a:prstGeom>
            <a:noFill/>
            <a:ln w="9525" cap="flat" cmpd="sng">
              <a:solidFill>
                <a:srgbClr val="434343"/>
              </a:solidFill>
              <a:prstDash val="lgDashDot"/>
              <a:round/>
              <a:headEnd type="none" w="med" len="med"/>
              <a:tailEnd type="none" w="med" len="med"/>
            </a:ln>
          </p:spPr>
        </p:cxnSp>
        <p:cxnSp>
          <p:nvCxnSpPr>
            <p:cNvPr id="488" name="Google Shape;488;p51"/>
            <p:cNvCxnSpPr/>
            <p:nvPr/>
          </p:nvCxnSpPr>
          <p:spPr>
            <a:xfrm>
              <a:off x="4074943" y="1857562"/>
              <a:ext cx="173400" cy="0"/>
            </a:xfrm>
            <a:prstGeom prst="straightConnector1">
              <a:avLst/>
            </a:prstGeom>
            <a:noFill/>
            <a:ln w="9525" cap="flat" cmpd="sng">
              <a:solidFill>
                <a:srgbClr val="434343"/>
              </a:solidFill>
              <a:prstDash val="lgDashDot"/>
              <a:round/>
              <a:headEnd type="none" w="med" len="med"/>
              <a:tailEnd type="none" w="med" len="med"/>
            </a:ln>
          </p:spPr>
        </p:cxnSp>
        <p:cxnSp>
          <p:nvCxnSpPr>
            <p:cNvPr id="489" name="Google Shape;489;p51"/>
            <p:cNvCxnSpPr/>
            <p:nvPr/>
          </p:nvCxnSpPr>
          <p:spPr>
            <a:xfrm>
              <a:off x="3720318" y="1857562"/>
              <a:ext cx="173400" cy="0"/>
            </a:xfrm>
            <a:prstGeom prst="straightConnector1">
              <a:avLst/>
            </a:prstGeom>
            <a:noFill/>
            <a:ln w="9525" cap="flat" cmpd="sng">
              <a:solidFill>
                <a:srgbClr val="434343"/>
              </a:solidFill>
              <a:prstDash val="lgDashDot"/>
              <a:round/>
              <a:headEnd type="none" w="med" len="med"/>
              <a:tailEnd type="none" w="med" len="med"/>
            </a:ln>
          </p:spPr>
        </p:cxnSp>
        <p:cxnSp>
          <p:nvCxnSpPr>
            <p:cNvPr id="490" name="Google Shape;490;p51"/>
            <p:cNvCxnSpPr/>
            <p:nvPr/>
          </p:nvCxnSpPr>
          <p:spPr>
            <a:xfrm>
              <a:off x="4801443" y="1857616"/>
              <a:ext cx="141900" cy="0"/>
            </a:xfrm>
            <a:prstGeom prst="straightConnector1">
              <a:avLst/>
            </a:prstGeom>
            <a:noFill/>
            <a:ln w="9525" cap="flat" cmpd="sng">
              <a:solidFill>
                <a:srgbClr val="434343"/>
              </a:solidFill>
              <a:prstDash val="lgDashDot"/>
              <a:round/>
              <a:headEnd type="none" w="med" len="med"/>
              <a:tailEnd type="triangle" w="med" len="med"/>
            </a:ln>
          </p:spPr>
        </p:cxnSp>
      </p:grpSp>
      <p:cxnSp>
        <p:nvCxnSpPr>
          <p:cNvPr id="491" name="Google Shape;491;p51"/>
          <p:cNvCxnSpPr>
            <a:cxnSpLocks/>
          </p:cNvCxnSpPr>
          <p:nvPr/>
        </p:nvCxnSpPr>
        <p:spPr>
          <a:xfrm flipV="1">
            <a:off x="1287202" y="3075274"/>
            <a:ext cx="621358" cy="10333"/>
          </a:xfrm>
          <a:prstGeom prst="straightConnector1">
            <a:avLst/>
          </a:prstGeom>
          <a:noFill/>
          <a:ln w="9525" cap="flat" cmpd="sng">
            <a:solidFill>
              <a:srgbClr val="434343"/>
            </a:solidFill>
            <a:prstDash val="lgDashDot"/>
            <a:round/>
            <a:headEnd type="none" w="med" len="med"/>
            <a:tailEnd type="none" w="med" len="med"/>
          </a:ln>
        </p:spPr>
      </p:cxnSp>
      <p:cxnSp>
        <p:nvCxnSpPr>
          <p:cNvPr id="493" name="Google Shape;493;p51"/>
          <p:cNvCxnSpPr>
            <a:cxnSpLocks/>
          </p:cNvCxnSpPr>
          <p:nvPr/>
        </p:nvCxnSpPr>
        <p:spPr>
          <a:xfrm flipV="1">
            <a:off x="899333" y="2209800"/>
            <a:ext cx="8411" cy="442282"/>
          </a:xfrm>
          <a:prstGeom prst="straightConnector1">
            <a:avLst/>
          </a:prstGeom>
          <a:noFill/>
          <a:ln w="9525" cap="flat" cmpd="sng">
            <a:solidFill>
              <a:srgbClr val="434343"/>
            </a:solidFill>
            <a:prstDash val="lgDashDot"/>
            <a:round/>
            <a:headEnd type="none" w="med" len="med"/>
            <a:tailEnd type="none" w="med" len="med"/>
          </a:ln>
        </p:spPr>
      </p:cxnSp>
      <p:pic>
        <p:nvPicPr>
          <p:cNvPr id="495" name="Google Shape;495;p51"/>
          <p:cNvPicPr preferRelativeResize="0"/>
          <p:nvPr/>
        </p:nvPicPr>
        <p:blipFill>
          <a:blip r:embed="rId3">
            <a:alphaModFix/>
          </a:blip>
          <a:stretch>
            <a:fillRect/>
          </a:stretch>
        </p:blipFill>
        <p:spPr>
          <a:xfrm>
            <a:off x="4517265" y="2631775"/>
            <a:ext cx="721541" cy="756374"/>
          </a:xfrm>
          <a:prstGeom prst="rect">
            <a:avLst/>
          </a:prstGeom>
          <a:noFill/>
          <a:ln>
            <a:noFill/>
          </a:ln>
        </p:spPr>
      </p:pic>
      <p:pic>
        <p:nvPicPr>
          <p:cNvPr id="496" name="Google Shape;496;p51"/>
          <p:cNvPicPr preferRelativeResize="0"/>
          <p:nvPr/>
        </p:nvPicPr>
        <p:blipFill>
          <a:blip r:embed="rId4">
            <a:alphaModFix/>
          </a:blip>
          <a:stretch>
            <a:fillRect/>
          </a:stretch>
        </p:blipFill>
        <p:spPr>
          <a:xfrm>
            <a:off x="491296" y="2696469"/>
            <a:ext cx="816075" cy="756372"/>
          </a:xfrm>
          <a:prstGeom prst="rect">
            <a:avLst/>
          </a:prstGeom>
          <a:noFill/>
          <a:ln>
            <a:noFill/>
          </a:ln>
        </p:spPr>
      </p:pic>
      <p:pic>
        <p:nvPicPr>
          <p:cNvPr id="497" name="Google Shape;497;p51"/>
          <p:cNvPicPr preferRelativeResize="0"/>
          <p:nvPr/>
        </p:nvPicPr>
        <p:blipFill>
          <a:blip r:embed="rId5">
            <a:alphaModFix/>
          </a:blip>
          <a:stretch>
            <a:fillRect/>
          </a:stretch>
        </p:blipFill>
        <p:spPr>
          <a:xfrm>
            <a:off x="3185402" y="2642107"/>
            <a:ext cx="815596" cy="756373"/>
          </a:xfrm>
          <a:prstGeom prst="rect">
            <a:avLst/>
          </a:prstGeom>
          <a:noFill/>
          <a:ln>
            <a:noFill/>
          </a:ln>
        </p:spPr>
      </p:pic>
      <p:pic>
        <p:nvPicPr>
          <p:cNvPr id="498" name="Google Shape;498;p51"/>
          <p:cNvPicPr preferRelativeResize="0"/>
          <p:nvPr/>
        </p:nvPicPr>
        <p:blipFill>
          <a:blip r:embed="rId6">
            <a:alphaModFix/>
          </a:blip>
          <a:stretch>
            <a:fillRect/>
          </a:stretch>
        </p:blipFill>
        <p:spPr>
          <a:xfrm>
            <a:off x="1803469" y="2696469"/>
            <a:ext cx="816075" cy="756372"/>
          </a:xfrm>
          <a:prstGeom prst="rect">
            <a:avLst/>
          </a:prstGeom>
          <a:noFill/>
          <a:ln>
            <a:noFill/>
          </a:ln>
        </p:spPr>
      </p:pic>
      <p:pic>
        <p:nvPicPr>
          <p:cNvPr id="499" name="Google Shape;499;p51"/>
          <p:cNvPicPr preferRelativeResize="0"/>
          <p:nvPr/>
        </p:nvPicPr>
        <p:blipFill rotWithShape="1">
          <a:blip r:embed="rId7">
            <a:alphaModFix/>
          </a:blip>
          <a:srcRect t="79" b="89"/>
          <a:stretch/>
        </p:blipFill>
        <p:spPr>
          <a:xfrm rot="-5400000">
            <a:off x="6880795" y="2362556"/>
            <a:ext cx="1328601" cy="1315476"/>
          </a:xfrm>
          <a:prstGeom prst="rect">
            <a:avLst/>
          </a:prstGeom>
          <a:noFill/>
          <a:ln>
            <a:noFill/>
          </a:ln>
        </p:spPr>
      </p:pic>
      <p:sp>
        <p:nvSpPr>
          <p:cNvPr id="500" name="Google Shape;500;p51"/>
          <p:cNvSpPr txBox="1"/>
          <p:nvPr/>
        </p:nvSpPr>
        <p:spPr>
          <a:xfrm>
            <a:off x="879926" y="1504624"/>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1:</a:t>
            </a:r>
            <a:endParaRPr sz="1600">
              <a:solidFill>
                <a:schemeClr val="lt2"/>
              </a:solidFill>
              <a:latin typeface="Quicksand Light"/>
              <a:ea typeface="Quicksand Light"/>
              <a:cs typeface="Quicksand Light"/>
              <a:sym typeface="Quicksand Light"/>
            </a:endParaRPr>
          </a:p>
        </p:txBody>
      </p:sp>
      <p:sp>
        <p:nvSpPr>
          <p:cNvPr id="501" name="Google Shape;501;p51"/>
          <p:cNvSpPr txBox="1"/>
          <p:nvPr/>
        </p:nvSpPr>
        <p:spPr>
          <a:xfrm>
            <a:off x="871479" y="1793547"/>
            <a:ext cx="1536796"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434343"/>
                </a:solidFill>
                <a:latin typeface="Quicksand Light"/>
                <a:ea typeface="Quicksand Light"/>
                <a:cs typeface="Quicksand Light"/>
                <a:sym typeface="Quicksand Light"/>
              </a:rPr>
              <a:t>Kiểm tra ngữ pháp</a:t>
            </a:r>
            <a:endParaRPr sz="1600">
              <a:solidFill>
                <a:srgbClr val="434343"/>
              </a:solidFill>
              <a:latin typeface="Quicksand Light" panose="020B0604020202020204" charset="0"/>
              <a:ea typeface="Quicksand Light"/>
              <a:cs typeface="Quicksand Light"/>
              <a:sym typeface="Quicksand Light"/>
            </a:endParaRPr>
          </a:p>
        </p:txBody>
      </p:sp>
      <p:sp>
        <p:nvSpPr>
          <p:cNvPr id="502" name="Google Shape;502;p51"/>
          <p:cNvSpPr txBox="1"/>
          <p:nvPr/>
        </p:nvSpPr>
        <p:spPr>
          <a:xfrm>
            <a:off x="6101693" y="1530363"/>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5:</a:t>
            </a:r>
            <a:endParaRPr sz="1600">
              <a:solidFill>
                <a:schemeClr val="lt2"/>
              </a:solidFill>
              <a:latin typeface="Quicksand Light"/>
              <a:ea typeface="Quicksand Light"/>
              <a:cs typeface="Quicksand Light"/>
              <a:sym typeface="Quicksand Light"/>
            </a:endParaRPr>
          </a:p>
        </p:txBody>
      </p:sp>
      <p:sp>
        <p:nvSpPr>
          <p:cNvPr id="503" name="Google Shape;503;p51"/>
          <p:cNvSpPr txBox="1"/>
          <p:nvPr/>
        </p:nvSpPr>
        <p:spPr>
          <a:xfrm>
            <a:off x="3657003" y="2018342"/>
            <a:ext cx="1711800"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600">
                <a:effectLst/>
                <a:latin typeface="Quicksand Light" panose="020B0604020202020204" charset="0"/>
                <a:ea typeface="Calibri" panose="020F0502020204030204" pitchFamily="34" charset="0"/>
              </a:rPr>
              <a:t>Dịch truy vấn </a:t>
            </a:r>
            <a:endParaRPr sz="1600">
              <a:solidFill>
                <a:srgbClr val="434343"/>
              </a:solidFill>
              <a:latin typeface="Quicksand Light" panose="020B0604020202020204" charset="0"/>
              <a:ea typeface="Quicksand Light"/>
              <a:cs typeface="Quicksand Light"/>
              <a:sym typeface="Quicksand Light"/>
            </a:endParaRPr>
          </a:p>
        </p:txBody>
      </p:sp>
      <p:sp>
        <p:nvSpPr>
          <p:cNvPr id="504" name="Google Shape;504;p51"/>
          <p:cNvSpPr txBox="1"/>
          <p:nvPr/>
        </p:nvSpPr>
        <p:spPr>
          <a:xfrm>
            <a:off x="2209547" y="3633788"/>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2:</a:t>
            </a:r>
            <a:endParaRPr sz="1600">
              <a:solidFill>
                <a:schemeClr val="lt2"/>
              </a:solidFill>
              <a:latin typeface="Quicksand Light"/>
              <a:ea typeface="Quicksand Light"/>
              <a:cs typeface="Quicksand Light"/>
              <a:sym typeface="Quicksand Light"/>
            </a:endParaRPr>
          </a:p>
        </p:txBody>
      </p:sp>
      <p:sp>
        <p:nvSpPr>
          <p:cNvPr id="505" name="Google Shape;505;p51"/>
          <p:cNvSpPr txBox="1"/>
          <p:nvPr/>
        </p:nvSpPr>
        <p:spPr>
          <a:xfrm>
            <a:off x="2186523" y="3921813"/>
            <a:ext cx="1711800"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434343"/>
                </a:solidFill>
                <a:latin typeface="Quicksand Light"/>
                <a:ea typeface="Quicksand Light"/>
                <a:cs typeface="Quicksand Light"/>
                <a:sym typeface="Quicksand Light"/>
              </a:rPr>
              <a:t>Kiểm tra hợp lệ</a:t>
            </a:r>
            <a:endParaRPr sz="1600">
              <a:solidFill>
                <a:srgbClr val="434343"/>
              </a:solidFill>
              <a:latin typeface="Quicksand Light"/>
              <a:ea typeface="Quicksand Light"/>
              <a:cs typeface="Quicksand Light"/>
              <a:sym typeface="Quicksand Light"/>
            </a:endParaRPr>
          </a:p>
          <a:p>
            <a:pPr marL="0" lvl="0" indent="0" algn="l" rtl="0">
              <a:spcBef>
                <a:spcPts val="1600"/>
              </a:spcBef>
              <a:spcAft>
                <a:spcPts val="1600"/>
              </a:spcAft>
              <a:buNone/>
            </a:pPr>
            <a:endParaRPr sz="1600">
              <a:solidFill>
                <a:srgbClr val="434343"/>
              </a:solidFill>
              <a:latin typeface="Quicksand Light"/>
              <a:ea typeface="Quicksand Light"/>
              <a:cs typeface="Quicksand Light"/>
              <a:sym typeface="Quicksand Light"/>
            </a:endParaRPr>
          </a:p>
        </p:txBody>
      </p:sp>
      <p:sp>
        <p:nvSpPr>
          <p:cNvPr id="506" name="Google Shape;506;p51"/>
          <p:cNvSpPr txBox="1"/>
          <p:nvPr/>
        </p:nvSpPr>
        <p:spPr>
          <a:xfrm>
            <a:off x="4849310" y="3562886"/>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4:</a:t>
            </a:r>
            <a:endParaRPr sz="1600">
              <a:solidFill>
                <a:schemeClr val="lt2"/>
              </a:solidFill>
              <a:latin typeface="Quicksand Light"/>
              <a:ea typeface="Quicksand Light"/>
              <a:cs typeface="Quicksand Light"/>
              <a:sym typeface="Quicksand Light"/>
            </a:endParaRPr>
          </a:p>
        </p:txBody>
      </p:sp>
      <p:sp>
        <p:nvSpPr>
          <p:cNvPr id="507" name="Google Shape;507;p51"/>
          <p:cNvSpPr txBox="1"/>
          <p:nvPr/>
        </p:nvSpPr>
        <p:spPr>
          <a:xfrm>
            <a:off x="3944371" y="3831476"/>
            <a:ext cx="3165325" cy="651300"/>
          </a:xfrm>
          <a:prstGeom prst="rect">
            <a:avLst/>
          </a:prstGeom>
          <a:noFill/>
          <a:ln>
            <a:noFill/>
          </a:ln>
        </p:spPr>
        <p:txBody>
          <a:bodyPr spcFirstLastPara="1" wrap="square" lIns="91425" tIns="91425" rIns="91425" bIns="91425" anchor="t" anchorCtr="0">
            <a:noAutofit/>
          </a:bodyPr>
          <a:lstStyle/>
          <a:p>
            <a:pPr marL="914400" marR="0">
              <a:spcBef>
                <a:spcPts val="0"/>
              </a:spcBef>
              <a:spcAft>
                <a:spcPts val="0"/>
              </a:spcAft>
            </a:pPr>
            <a:r>
              <a:rPr lang="en-US" sz="1600">
                <a:effectLst/>
                <a:latin typeface="Quicksand Light" panose="020B0604020202020204" charset="0"/>
                <a:ea typeface="Calibri" panose="020F0502020204030204" pitchFamily="34" charset="0"/>
                <a:cs typeface="Calibri" panose="020F0502020204030204" pitchFamily="34" charset="0"/>
              </a:rPr>
              <a:t>Tối ưu hóa biểu thức đại số quan hệ</a:t>
            </a:r>
          </a:p>
        </p:txBody>
      </p:sp>
      <p:sp>
        <p:nvSpPr>
          <p:cNvPr id="508" name="Google Shape;508;p51"/>
          <p:cNvSpPr txBox="1"/>
          <p:nvPr/>
        </p:nvSpPr>
        <p:spPr>
          <a:xfrm>
            <a:off x="6110104" y="1811022"/>
            <a:ext cx="1623848"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434343"/>
                </a:solidFill>
                <a:latin typeface="Quicksand Light"/>
                <a:ea typeface="Quicksand Light"/>
                <a:cs typeface="Quicksand Light"/>
                <a:sym typeface="Quicksand Light"/>
              </a:rPr>
              <a:t>Chọn lựa chiến lược truy xuất</a:t>
            </a:r>
            <a:endParaRPr sz="1600">
              <a:solidFill>
                <a:srgbClr val="434343"/>
              </a:solidFill>
              <a:latin typeface="Quicksand Light"/>
              <a:ea typeface="Quicksand Light"/>
              <a:cs typeface="Quicksand Light"/>
              <a:sym typeface="Quicksand Light"/>
            </a:endParaRPr>
          </a:p>
        </p:txBody>
      </p:sp>
      <p:sp>
        <p:nvSpPr>
          <p:cNvPr id="509" name="Google Shape;509;p51"/>
          <p:cNvSpPr txBox="1"/>
          <p:nvPr/>
        </p:nvSpPr>
        <p:spPr>
          <a:xfrm>
            <a:off x="586742" y="2804715"/>
            <a:ext cx="5769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01</a:t>
            </a:r>
            <a:endParaRPr sz="2400" b="1">
              <a:solidFill>
                <a:srgbClr val="434343"/>
              </a:solidFill>
              <a:latin typeface="Quicksand Light"/>
              <a:ea typeface="Quicksand Light"/>
              <a:cs typeface="Quicksand Light"/>
              <a:sym typeface="Quicksand Light"/>
            </a:endParaRPr>
          </a:p>
        </p:txBody>
      </p:sp>
      <p:sp>
        <p:nvSpPr>
          <p:cNvPr id="510" name="Google Shape;510;p51"/>
          <p:cNvSpPr txBox="1"/>
          <p:nvPr/>
        </p:nvSpPr>
        <p:spPr>
          <a:xfrm>
            <a:off x="1996310" y="2766943"/>
            <a:ext cx="5769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02</a:t>
            </a:r>
            <a:endParaRPr sz="2400" b="1">
              <a:solidFill>
                <a:srgbClr val="434343"/>
              </a:solidFill>
              <a:latin typeface="Quicksand Light"/>
              <a:ea typeface="Quicksand Light"/>
              <a:cs typeface="Quicksand Light"/>
              <a:sym typeface="Quicksand Light"/>
            </a:endParaRPr>
          </a:p>
        </p:txBody>
      </p:sp>
      <p:sp>
        <p:nvSpPr>
          <p:cNvPr id="511" name="Google Shape;511;p51"/>
          <p:cNvSpPr txBox="1"/>
          <p:nvPr/>
        </p:nvSpPr>
        <p:spPr>
          <a:xfrm>
            <a:off x="3328173" y="2756612"/>
            <a:ext cx="5769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03</a:t>
            </a:r>
            <a:endParaRPr sz="2400" b="1">
              <a:solidFill>
                <a:srgbClr val="434343"/>
              </a:solidFill>
              <a:latin typeface="Quicksand Light"/>
              <a:ea typeface="Quicksand Light"/>
              <a:cs typeface="Quicksand Light"/>
              <a:sym typeface="Quicksand Light"/>
            </a:endParaRPr>
          </a:p>
        </p:txBody>
      </p:sp>
      <p:sp>
        <p:nvSpPr>
          <p:cNvPr id="512" name="Google Shape;512;p51"/>
          <p:cNvSpPr txBox="1"/>
          <p:nvPr/>
        </p:nvSpPr>
        <p:spPr>
          <a:xfrm>
            <a:off x="4514060" y="2766943"/>
            <a:ext cx="6705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04</a:t>
            </a:r>
            <a:endParaRPr sz="2400" b="1">
              <a:solidFill>
                <a:srgbClr val="434343"/>
              </a:solidFill>
              <a:latin typeface="Quicksand Light"/>
              <a:ea typeface="Quicksand Light"/>
              <a:cs typeface="Quicksand Light"/>
              <a:sym typeface="Quicksand Light"/>
            </a:endParaRPr>
          </a:p>
        </p:txBody>
      </p:sp>
      <p:pic>
        <p:nvPicPr>
          <p:cNvPr id="30" name="Google Shape;496;p51">
            <a:extLst>
              <a:ext uri="{FF2B5EF4-FFF2-40B4-BE49-F238E27FC236}">
                <a16:creationId xmlns:a16="http://schemas.microsoft.com/office/drawing/2014/main" id="{5D52FFB9-A58D-4066-A150-A10C7F8CDD29}"/>
              </a:ext>
            </a:extLst>
          </p:cNvPr>
          <p:cNvPicPr preferRelativeResize="0"/>
          <p:nvPr/>
        </p:nvPicPr>
        <p:blipFill>
          <a:blip r:embed="rId4">
            <a:alphaModFix/>
          </a:blip>
          <a:stretch>
            <a:fillRect/>
          </a:stretch>
        </p:blipFill>
        <p:spPr>
          <a:xfrm>
            <a:off x="5676913" y="2652080"/>
            <a:ext cx="816075" cy="756372"/>
          </a:xfrm>
          <a:prstGeom prst="rect">
            <a:avLst/>
          </a:prstGeom>
          <a:noFill/>
          <a:ln>
            <a:noFill/>
          </a:ln>
        </p:spPr>
      </p:pic>
      <p:sp>
        <p:nvSpPr>
          <p:cNvPr id="33" name="Google Shape;512;p51">
            <a:extLst>
              <a:ext uri="{FF2B5EF4-FFF2-40B4-BE49-F238E27FC236}">
                <a16:creationId xmlns:a16="http://schemas.microsoft.com/office/drawing/2014/main" id="{91AA252F-E4AF-4558-903C-7C3E4B500A51}"/>
              </a:ext>
            </a:extLst>
          </p:cNvPr>
          <p:cNvSpPr txBox="1"/>
          <p:nvPr/>
        </p:nvSpPr>
        <p:spPr>
          <a:xfrm>
            <a:off x="5766443" y="2756612"/>
            <a:ext cx="6705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05</a:t>
            </a:r>
            <a:endParaRPr sz="2400" b="1">
              <a:solidFill>
                <a:srgbClr val="434343"/>
              </a:solidFill>
              <a:latin typeface="Quicksand Light"/>
              <a:ea typeface="Quicksand Light"/>
              <a:cs typeface="Quicksand Light"/>
              <a:sym typeface="Quicksand Light"/>
            </a:endParaRPr>
          </a:p>
        </p:txBody>
      </p:sp>
      <p:sp>
        <p:nvSpPr>
          <p:cNvPr id="34" name="Google Shape;512;p51">
            <a:extLst>
              <a:ext uri="{FF2B5EF4-FFF2-40B4-BE49-F238E27FC236}">
                <a16:creationId xmlns:a16="http://schemas.microsoft.com/office/drawing/2014/main" id="{C75E3931-0DA2-40B7-A0BF-99F9D7095C8C}"/>
              </a:ext>
            </a:extLst>
          </p:cNvPr>
          <p:cNvSpPr txBox="1"/>
          <p:nvPr/>
        </p:nvSpPr>
        <p:spPr>
          <a:xfrm>
            <a:off x="7109696" y="2775135"/>
            <a:ext cx="6705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06</a:t>
            </a:r>
            <a:endParaRPr sz="2400" b="1">
              <a:solidFill>
                <a:srgbClr val="434343"/>
              </a:solidFill>
              <a:latin typeface="Quicksand Light"/>
              <a:ea typeface="Quicksand Light"/>
              <a:cs typeface="Quicksand Light"/>
              <a:sym typeface="Quicksand Light"/>
            </a:endParaRPr>
          </a:p>
        </p:txBody>
      </p:sp>
      <p:cxnSp>
        <p:nvCxnSpPr>
          <p:cNvPr id="38" name="Google Shape;493;p51">
            <a:extLst>
              <a:ext uri="{FF2B5EF4-FFF2-40B4-BE49-F238E27FC236}">
                <a16:creationId xmlns:a16="http://schemas.microsoft.com/office/drawing/2014/main" id="{EBA4D316-3175-4EC9-9D01-D16817F5EC43}"/>
              </a:ext>
            </a:extLst>
          </p:cNvPr>
          <p:cNvCxnSpPr>
            <a:cxnSpLocks/>
          </p:cNvCxnSpPr>
          <p:nvPr/>
        </p:nvCxnSpPr>
        <p:spPr>
          <a:xfrm flipV="1">
            <a:off x="2186523" y="3483964"/>
            <a:ext cx="8411" cy="442282"/>
          </a:xfrm>
          <a:prstGeom prst="straightConnector1">
            <a:avLst/>
          </a:prstGeom>
          <a:noFill/>
          <a:ln w="9525" cap="flat" cmpd="sng">
            <a:solidFill>
              <a:srgbClr val="434343"/>
            </a:solidFill>
            <a:prstDash val="lgDashDot"/>
            <a:round/>
            <a:headEnd type="none" w="med" len="med"/>
            <a:tailEnd type="none" w="med" len="med"/>
          </a:ln>
        </p:spPr>
      </p:cxnSp>
      <p:cxnSp>
        <p:nvCxnSpPr>
          <p:cNvPr id="39" name="Google Shape;493;p51">
            <a:extLst>
              <a:ext uri="{FF2B5EF4-FFF2-40B4-BE49-F238E27FC236}">
                <a16:creationId xmlns:a16="http://schemas.microsoft.com/office/drawing/2014/main" id="{03D6472D-FBC4-4F94-A653-A0BDBC0985A3}"/>
              </a:ext>
            </a:extLst>
          </p:cNvPr>
          <p:cNvCxnSpPr>
            <a:cxnSpLocks/>
          </p:cNvCxnSpPr>
          <p:nvPr/>
        </p:nvCxnSpPr>
        <p:spPr>
          <a:xfrm flipV="1">
            <a:off x="3662670" y="2196420"/>
            <a:ext cx="8411" cy="442282"/>
          </a:xfrm>
          <a:prstGeom prst="straightConnector1">
            <a:avLst/>
          </a:prstGeom>
          <a:noFill/>
          <a:ln w="9525" cap="flat" cmpd="sng">
            <a:solidFill>
              <a:srgbClr val="434343"/>
            </a:solidFill>
            <a:prstDash val="lgDashDot"/>
            <a:round/>
            <a:headEnd type="none" w="med" len="med"/>
            <a:tailEnd type="none" w="med" len="med"/>
          </a:ln>
        </p:spPr>
      </p:cxnSp>
      <p:cxnSp>
        <p:nvCxnSpPr>
          <p:cNvPr id="40" name="Google Shape;493;p51">
            <a:extLst>
              <a:ext uri="{FF2B5EF4-FFF2-40B4-BE49-F238E27FC236}">
                <a16:creationId xmlns:a16="http://schemas.microsoft.com/office/drawing/2014/main" id="{687F8AA9-5453-4FFC-910A-4783E1A79890}"/>
              </a:ext>
            </a:extLst>
          </p:cNvPr>
          <p:cNvCxnSpPr>
            <a:cxnSpLocks/>
          </p:cNvCxnSpPr>
          <p:nvPr/>
        </p:nvCxnSpPr>
        <p:spPr>
          <a:xfrm flipV="1">
            <a:off x="4878035" y="3435629"/>
            <a:ext cx="8411" cy="442282"/>
          </a:xfrm>
          <a:prstGeom prst="straightConnector1">
            <a:avLst/>
          </a:prstGeom>
          <a:noFill/>
          <a:ln w="9525" cap="flat" cmpd="sng">
            <a:solidFill>
              <a:srgbClr val="434343"/>
            </a:solidFill>
            <a:prstDash val="lgDashDot"/>
            <a:round/>
            <a:headEnd type="none" w="med" len="med"/>
            <a:tailEnd type="none" w="med" len="med"/>
          </a:ln>
        </p:spPr>
      </p:cxnSp>
      <p:cxnSp>
        <p:nvCxnSpPr>
          <p:cNvPr id="41" name="Google Shape;493;p51">
            <a:extLst>
              <a:ext uri="{FF2B5EF4-FFF2-40B4-BE49-F238E27FC236}">
                <a16:creationId xmlns:a16="http://schemas.microsoft.com/office/drawing/2014/main" id="{7DC94A84-5F24-49AD-920F-DD940A61F0E6}"/>
              </a:ext>
            </a:extLst>
          </p:cNvPr>
          <p:cNvCxnSpPr>
            <a:cxnSpLocks/>
          </p:cNvCxnSpPr>
          <p:nvPr/>
        </p:nvCxnSpPr>
        <p:spPr>
          <a:xfrm flipV="1">
            <a:off x="6101693" y="2209800"/>
            <a:ext cx="8411" cy="442282"/>
          </a:xfrm>
          <a:prstGeom prst="straightConnector1">
            <a:avLst/>
          </a:prstGeom>
          <a:noFill/>
          <a:ln w="9525" cap="flat" cmpd="sng">
            <a:solidFill>
              <a:srgbClr val="434343"/>
            </a:solidFill>
            <a:prstDash val="lgDashDot"/>
            <a:round/>
            <a:headEnd type="none" w="med" len="med"/>
            <a:tailEnd type="none" w="med" len="med"/>
          </a:ln>
        </p:spPr>
      </p:cxnSp>
      <p:cxnSp>
        <p:nvCxnSpPr>
          <p:cNvPr id="42" name="Google Shape;493;p51">
            <a:extLst>
              <a:ext uri="{FF2B5EF4-FFF2-40B4-BE49-F238E27FC236}">
                <a16:creationId xmlns:a16="http://schemas.microsoft.com/office/drawing/2014/main" id="{87923D1F-7B47-4D23-AB74-03EFA45B0EFC}"/>
              </a:ext>
            </a:extLst>
          </p:cNvPr>
          <p:cNvCxnSpPr>
            <a:cxnSpLocks/>
          </p:cNvCxnSpPr>
          <p:nvPr/>
        </p:nvCxnSpPr>
        <p:spPr>
          <a:xfrm flipV="1">
            <a:off x="7422644" y="3656770"/>
            <a:ext cx="8411" cy="442282"/>
          </a:xfrm>
          <a:prstGeom prst="straightConnector1">
            <a:avLst/>
          </a:prstGeom>
          <a:noFill/>
          <a:ln w="9525" cap="flat" cmpd="sng">
            <a:solidFill>
              <a:srgbClr val="434343"/>
            </a:solidFill>
            <a:prstDash val="lgDashDot"/>
            <a:round/>
            <a:headEnd type="none" w="med" len="med"/>
            <a:tailEnd type="none" w="med" len="med"/>
          </a:ln>
        </p:spPr>
      </p:cxnSp>
      <p:sp>
        <p:nvSpPr>
          <p:cNvPr id="43" name="Google Shape;502;p51">
            <a:extLst>
              <a:ext uri="{FF2B5EF4-FFF2-40B4-BE49-F238E27FC236}">
                <a16:creationId xmlns:a16="http://schemas.microsoft.com/office/drawing/2014/main" id="{3D1207F1-80E1-471F-A4D7-B0643CF464B6}"/>
              </a:ext>
            </a:extLst>
          </p:cNvPr>
          <p:cNvSpPr txBox="1"/>
          <p:nvPr/>
        </p:nvSpPr>
        <p:spPr>
          <a:xfrm>
            <a:off x="3666875" y="1767841"/>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3:</a:t>
            </a:r>
            <a:endParaRPr sz="1600">
              <a:solidFill>
                <a:schemeClr val="lt2"/>
              </a:solidFill>
              <a:latin typeface="Quicksand Light"/>
              <a:ea typeface="Quicksand Light"/>
              <a:cs typeface="Quicksand Light"/>
              <a:sym typeface="Quicksand Light"/>
            </a:endParaRPr>
          </a:p>
        </p:txBody>
      </p:sp>
      <p:sp>
        <p:nvSpPr>
          <p:cNvPr id="44" name="Google Shape;502;p51">
            <a:extLst>
              <a:ext uri="{FF2B5EF4-FFF2-40B4-BE49-F238E27FC236}">
                <a16:creationId xmlns:a16="http://schemas.microsoft.com/office/drawing/2014/main" id="{BD08AD52-660E-4775-97AE-14B5C4FF3269}"/>
              </a:ext>
            </a:extLst>
          </p:cNvPr>
          <p:cNvSpPr txBox="1"/>
          <p:nvPr/>
        </p:nvSpPr>
        <p:spPr>
          <a:xfrm>
            <a:off x="7421305" y="3831476"/>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6:</a:t>
            </a:r>
            <a:endParaRPr sz="1600">
              <a:solidFill>
                <a:schemeClr val="lt2"/>
              </a:solidFill>
              <a:latin typeface="Quicksand Light"/>
              <a:ea typeface="Quicksand Light"/>
              <a:cs typeface="Quicksand Light"/>
              <a:sym typeface="Quicksand Light"/>
            </a:endParaRPr>
          </a:p>
        </p:txBody>
      </p:sp>
      <p:sp>
        <p:nvSpPr>
          <p:cNvPr id="45" name="Google Shape;508;p51">
            <a:extLst>
              <a:ext uri="{FF2B5EF4-FFF2-40B4-BE49-F238E27FC236}">
                <a16:creationId xmlns:a16="http://schemas.microsoft.com/office/drawing/2014/main" id="{AD2FD6FB-184E-4094-870D-F1DF297F0B48}"/>
              </a:ext>
            </a:extLst>
          </p:cNvPr>
          <p:cNvSpPr txBox="1"/>
          <p:nvPr/>
        </p:nvSpPr>
        <p:spPr>
          <a:xfrm>
            <a:off x="7329304" y="4059530"/>
            <a:ext cx="1623848"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434343"/>
                </a:solidFill>
                <a:latin typeface="Quicksand Light"/>
                <a:ea typeface="Quicksand Light"/>
                <a:cs typeface="Quicksand Light"/>
                <a:sym typeface="Quicksand Light"/>
              </a:rPr>
              <a:t>Tạo sinh mã</a:t>
            </a:r>
            <a:endParaRPr sz="1600">
              <a:solidFill>
                <a:srgbClr val="434343"/>
              </a:solidFill>
              <a:latin typeface="Quicksand Light"/>
              <a:ea typeface="Quicksand Light"/>
              <a:cs typeface="Quicksand Light"/>
              <a:sym typeface="Quicksand Light"/>
            </a:endParaRPr>
          </a:p>
        </p:txBody>
      </p:sp>
    </p:spTree>
    <p:extLst>
      <p:ext uri="{BB962C8B-B14F-4D97-AF65-F5344CB8AC3E}">
        <p14:creationId xmlns:p14="http://schemas.microsoft.com/office/powerpoint/2010/main" val="8884144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500"/>
                                  </p:stCondLst>
                                  <p:childTnLst>
                                    <p:set>
                                      <p:cBhvr>
                                        <p:cTn id="6" dur="1" fill="hold">
                                          <p:stCondLst>
                                            <p:cond delay="0"/>
                                          </p:stCondLst>
                                        </p:cTn>
                                        <p:tgtEl>
                                          <p:spTgt spid="500"/>
                                        </p:tgtEl>
                                        <p:attrNameLst>
                                          <p:attrName>style.visibility</p:attrName>
                                        </p:attrNameLst>
                                      </p:cBhvr>
                                      <p:to>
                                        <p:strVal val="visible"/>
                                      </p:to>
                                    </p:set>
                                    <p:animEffect transition="in" filter="fade">
                                      <p:cBhvr>
                                        <p:cTn id="7" dur="1000"/>
                                        <p:tgtEl>
                                          <p:spTgt spid="500"/>
                                        </p:tgtEl>
                                      </p:cBhvr>
                                    </p:animEffect>
                                    <p:anim calcmode="lin" valueType="num">
                                      <p:cBhvr>
                                        <p:cTn id="8" dur="1000" fill="hold"/>
                                        <p:tgtEl>
                                          <p:spTgt spid="500"/>
                                        </p:tgtEl>
                                        <p:attrNameLst>
                                          <p:attrName>ppt_x</p:attrName>
                                        </p:attrNameLst>
                                      </p:cBhvr>
                                      <p:tavLst>
                                        <p:tav tm="0">
                                          <p:val>
                                            <p:strVal val="#ppt_x"/>
                                          </p:val>
                                        </p:tav>
                                        <p:tav tm="100000">
                                          <p:val>
                                            <p:strVal val="#ppt_x"/>
                                          </p:val>
                                        </p:tav>
                                      </p:tavLst>
                                    </p:anim>
                                    <p:anim calcmode="lin" valueType="num">
                                      <p:cBhvr>
                                        <p:cTn id="9" dur="1000" fill="hold"/>
                                        <p:tgtEl>
                                          <p:spTgt spid="50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501"/>
                                        </p:tgtEl>
                                        <p:attrNameLst>
                                          <p:attrName>style.visibility</p:attrName>
                                        </p:attrNameLst>
                                      </p:cBhvr>
                                      <p:to>
                                        <p:strVal val="visible"/>
                                      </p:to>
                                    </p:set>
                                    <p:animEffect transition="in" filter="fade">
                                      <p:cBhvr>
                                        <p:cTn id="12" dur="1000"/>
                                        <p:tgtEl>
                                          <p:spTgt spid="501"/>
                                        </p:tgtEl>
                                      </p:cBhvr>
                                    </p:animEffect>
                                    <p:anim calcmode="lin" valueType="num">
                                      <p:cBhvr>
                                        <p:cTn id="13" dur="1000" fill="hold"/>
                                        <p:tgtEl>
                                          <p:spTgt spid="501"/>
                                        </p:tgtEl>
                                        <p:attrNameLst>
                                          <p:attrName>ppt_x</p:attrName>
                                        </p:attrNameLst>
                                      </p:cBhvr>
                                      <p:tavLst>
                                        <p:tav tm="0">
                                          <p:val>
                                            <p:strVal val="#ppt_x"/>
                                          </p:val>
                                        </p:tav>
                                        <p:tav tm="100000">
                                          <p:val>
                                            <p:strVal val="#ppt_x"/>
                                          </p:val>
                                        </p:tav>
                                      </p:tavLst>
                                    </p:anim>
                                    <p:anim calcmode="lin" valueType="num">
                                      <p:cBhvr>
                                        <p:cTn id="14" dur="1000" fill="hold"/>
                                        <p:tgtEl>
                                          <p:spTgt spid="50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500"/>
                                  </p:stCondLst>
                                  <p:childTnLst>
                                    <p:set>
                                      <p:cBhvr>
                                        <p:cTn id="18" dur="1" fill="hold">
                                          <p:stCondLst>
                                            <p:cond delay="0"/>
                                          </p:stCondLst>
                                        </p:cTn>
                                        <p:tgtEl>
                                          <p:spTgt spid="505"/>
                                        </p:tgtEl>
                                        <p:attrNameLst>
                                          <p:attrName>style.visibility</p:attrName>
                                        </p:attrNameLst>
                                      </p:cBhvr>
                                      <p:to>
                                        <p:strVal val="visible"/>
                                      </p:to>
                                    </p:set>
                                    <p:animEffect transition="in" filter="fade">
                                      <p:cBhvr>
                                        <p:cTn id="19" dur="1000"/>
                                        <p:tgtEl>
                                          <p:spTgt spid="505"/>
                                        </p:tgtEl>
                                      </p:cBhvr>
                                    </p:animEffect>
                                    <p:anim calcmode="lin" valueType="num">
                                      <p:cBhvr>
                                        <p:cTn id="20" dur="1000" fill="hold"/>
                                        <p:tgtEl>
                                          <p:spTgt spid="505"/>
                                        </p:tgtEl>
                                        <p:attrNameLst>
                                          <p:attrName>ppt_x</p:attrName>
                                        </p:attrNameLst>
                                      </p:cBhvr>
                                      <p:tavLst>
                                        <p:tav tm="0">
                                          <p:val>
                                            <p:strVal val="#ppt_x"/>
                                          </p:val>
                                        </p:tav>
                                        <p:tav tm="100000">
                                          <p:val>
                                            <p:strVal val="#ppt_x"/>
                                          </p:val>
                                        </p:tav>
                                      </p:tavLst>
                                    </p:anim>
                                    <p:anim calcmode="lin" valueType="num">
                                      <p:cBhvr>
                                        <p:cTn id="21" dur="1000" fill="hold"/>
                                        <p:tgtEl>
                                          <p:spTgt spid="50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500"/>
                                  </p:stCondLst>
                                  <p:childTnLst>
                                    <p:set>
                                      <p:cBhvr>
                                        <p:cTn id="23" dur="1" fill="hold">
                                          <p:stCondLst>
                                            <p:cond delay="0"/>
                                          </p:stCondLst>
                                        </p:cTn>
                                        <p:tgtEl>
                                          <p:spTgt spid="504"/>
                                        </p:tgtEl>
                                        <p:attrNameLst>
                                          <p:attrName>style.visibility</p:attrName>
                                        </p:attrNameLst>
                                      </p:cBhvr>
                                      <p:to>
                                        <p:strVal val="visible"/>
                                      </p:to>
                                    </p:set>
                                    <p:animEffect transition="in" filter="fade">
                                      <p:cBhvr>
                                        <p:cTn id="24" dur="1000"/>
                                        <p:tgtEl>
                                          <p:spTgt spid="504"/>
                                        </p:tgtEl>
                                      </p:cBhvr>
                                    </p:animEffect>
                                    <p:anim calcmode="lin" valueType="num">
                                      <p:cBhvr>
                                        <p:cTn id="25" dur="1000" fill="hold"/>
                                        <p:tgtEl>
                                          <p:spTgt spid="504"/>
                                        </p:tgtEl>
                                        <p:attrNameLst>
                                          <p:attrName>ppt_x</p:attrName>
                                        </p:attrNameLst>
                                      </p:cBhvr>
                                      <p:tavLst>
                                        <p:tav tm="0">
                                          <p:val>
                                            <p:strVal val="#ppt_x"/>
                                          </p:val>
                                        </p:tav>
                                        <p:tav tm="100000">
                                          <p:val>
                                            <p:strVal val="#ppt_x"/>
                                          </p:val>
                                        </p:tav>
                                      </p:tavLst>
                                    </p:anim>
                                    <p:anim calcmode="lin" valueType="num">
                                      <p:cBhvr>
                                        <p:cTn id="26" dur="1000" fill="hold"/>
                                        <p:tgtEl>
                                          <p:spTgt spid="50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500"/>
                                  </p:stCondLst>
                                  <p:childTnLst>
                                    <p:set>
                                      <p:cBhvr>
                                        <p:cTn id="30" dur="1" fill="hold">
                                          <p:stCondLst>
                                            <p:cond delay="0"/>
                                          </p:stCondLst>
                                        </p:cTn>
                                        <p:tgtEl>
                                          <p:spTgt spid="503"/>
                                        </p:tgtEl>
                                        <p:attrNameLst>
                                          <p:attrName>style.visibility</p:attrName>
                                        </p:attrNameLst>
                                      </p:cBhvr>
                                      <p:to>
                                        <p:strVal val="visible"/>
                                      </p:to>
                                    </p:set>
                                    <p:animEffect transition="in" filter="fade">
                                      <p:cBhvr>
                                        <p:cTn id="31" dur="1000"/>
                                        <p:tgtEl>
                                          <p:spTgt spid="503"/>
                                        </p:tgtEl>
                                      </p:cBhvr>
                                    </p:animEffect>
                                    <p:anim calcmode="lin" valueType="num">
                                      <p:cBhvr>
                                        <p:cTn id="32" dur="1000" fill="hold"/>
                                        <p:tgtEl>
                                          <p:spTgt spid="503"/>
                                        </p:tgtEl>
                                        <p:attrNameLst>
                                          <p:attrName>ppt_x</p:attrName>
                                        </p:attrNameLst>
                                      </p:cBhvr>
                                      <p:tavLst>
                                        <p:tav tm="0">
                                          <p:val>
                                            <p:strVal val="#ppt_x"/>
                                          </p:val>
                                        </p:tav>
                                        <p:tav tm="100000">
                                          <p:val>
                                            <p:strVal val="#ppt_x"/>
                                          </p:val>
                                        </p:tav>
                                      </p:tavLst>
                                    </p:anim>
                                    <p:anim calcmode="lin" valueType="num">
                                      <p:cBhvr>
                                        <p:cTn id="33" dur="1000" fill="hold"/>
                                        <p:tgtEl>
                                          <p:spTgt spid="50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50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1000"/>
                                        <p:tgtEl>
                                          <p:spTgt spid="43"/>
                                        </p:tgtEl>
                                      </p:cBhvr>
                                    </p:animEffect>
                                    <p:anim calcmode="lin" valueType="num">
                                      <p:cBhvr>
                                        <p:cTn id="37" dur="1000" fill="hold"/>
                                        <p:tgtEl>
                                          <p:spTgt spid="43"/>
                                        </p:tgtEl>
                                        <p:attrNameLst>
                                          <p:attrName>ppt_x</p:attrName>
                                        </p:attrNameLst>
                                      </p:cBhvr>
                                      <p:tavLst>
                                        <p:tav tm="0">
                                          <p:val>
                                            <p:strVal val="#ppt_x"/>
                                          </p:val>
                                        </p:tav>
                                        <p:tav tm="100000">
                                          <p:val>
                                            <p:strVal val="#ppt_x"/>
                                          </p:val>
                                        </p:tav>
                                      </p:tavLst>
                                    </p:anim>
                                    <p:anim calcmode="lin" valueType="num">
                                      <p:cBhvr>
                                        <p:cTn id="38" dur="10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500"/>
                                  </p:stCondLst>
                                  <p:childTnLst>
                                    <p:set>
                                      <p:cBhvr>
                                        <p:cTn id="42" dur="1" fill="hold">
                                          <p:stCondLst>
                                            <p:cond delay="0"/>
                                          </p:stCondLst>
                                        </p:cTn>
                                        <p:tgtEl>
                                          <p:spTgt spid="507"/>
                                        </p:tgtEl>
                                        <p:attrNameLst>
                                          <p:attrName>style.visibility</p:attrName>
                                        </p:attrNameLst>
                                      </p:cBhvr>
                                      <p:to>
                                        <p:strVal val="visible"/>
                                      </p:to>
                                    </p:set>
                                    <p:animEffect transition="in" filter="fade">
                                      <p:cBhvr>
                                        <p:cTn id="43" dur="1000"/>
                                        <p:tgtEl>
                                          <p:spTgt spid="507"/>
                                        </p:tgtEl>
                                      </p:cBhvr>
                                    </p:animEffect>
                                    <p:anim calcmode="lin" valueType="num">
                                      <p:cBhvr>
                                        <p:cTn id="44" dur="1000" fill="hold"/>
                                        <p:tgtEl>
                                          <p:spTgt spid="507"/>
                                        </p:tgtEl>
                                        <p:attrNameLst>
                                          <p:attrName>ppt_x</p:attrName>
                                        </p:attrNameLst>
                                      </p:cBhvr>
                                      <p:tavLst>
                                        <p:tav tm="0">
                                          <p:val>
                                            <p:strVal val="#ppt_x"/>
                                          </p:val>
                                        </p:tav>
                                        <p:tav tm="100000">
                                          <p:val>
                                            <p:strVal val="#ppt_x"/>
                                          </p:val>
                                        </p:tav>
                                      </p:tavLst>
                                    </p:anim>
                                    <p:anim calcmode="lin" valueType="num">
                                      <p:cBhvr>
                                        <p:cTn id="45" dur="1000" fill="hold"/>
                                        <p:tgtEl>
                                          <p:spTgt spid="50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500"/>
                                  </p:stCondLst>
                                  <p:childTnLst>
                                    <p:set>
                                      <p:cBhvr>
                                        <p:cTn id="47" dur="1" fill="hold">
                                          <p:stCondLst>
                                            <p:cond delay="0"/>
                                          </p:stCondLst>
                                        </p:cTn>
                                        <p:tgtEl>
                                          <p:spTgt spid="506"/>
                                        </p:tgtEl>
                                        <p:attrNameLst>
                                          <p:attrName>style.visibility</p:attrName>
                                        </p:attrNameLst>
                                      </p:cBhvr>
                                      <p:to>
                                        <p:strVal val="visible"/>
                                      </p:to>
                                    </p:set>
                                    <p:animEffect transition="in" filter="fade">
                                      <p:cBhvr>
                                        <p:cTn id="48" dur="1000"/>
                                        <p:tgtEl>
                                          <p:spTgt spid="506"/>
                                        </p:tgtEl>
                                      </p:cBhvr>
                                    </p:animEffect>
                                    <p:anim calcmode="lin" valueType="num">
                                      <p:cBhvr>
                                        <p:cTn id="49" dur="1000" fill="hold"/>
                                        <p:tgtEl>
                                          <p:spTgt spid="506"/>
                                        </p:tgtEl>
                                        <p:attrNameLst>
                                          <p:attrName>ppt_x</p:attrName>
                                        </p:attrNameLst>
                                      </p:cBhvr>
                                      <p:tavLst>
                                        <p:tav tm="0">
                                          <p:val>
                                            <p:strVal val="#ppt_x"/>
                                          </p:val>
                                        </p:tav>
                                        <p:tav tm="100000">
                                          <p:val>
                                            <p:strVal val="#ppt_x"/>
                                          </p:val>
                                        </p:tav>
                                      </p:tavLst>
                                    </p:anim>
                                    <p:anim calcmode="lin" valueType="num">
                                      <p:cBhvr>
                                        <p:cTn id="50" dur="10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500"/>
                                  </p:stCondLst>
                                  <p:childTnLst>
                                    <p:set>
                                      <p:cBhvr>
                                        <p:cTn id="54" dur="1" fill="hold">
                                          <p:stCondLst>
                                            <p:cond delay="0"/>
                                          </p:stCondLst>
                                        </p:cTn>
                                        <p:tgtEl>
                                          <p:spTgt spid="502"/>
                                        </p:tgtEl>
                                        <p:attrNameLst>
                                          <p:attrName>style.visibility</p:attrName>
                                        </p:attrNameLst>
                                      </p:cBhvr>
                                      <p:to>
                                        <p:strVal val="visible"/>
                                      </p:to>
                                    </p:set>
                                    <p:animEffect transition="in" filter="fade">
                                      <p:cBhvr>
                                        <p:cTn id="55" dur="1000"/>
                                        <p:tgtEl>
                                          <p:spTgt spid="502"/>
                                        </p:tgtEl>
                                      </p:cBhvr>
                                    </p:animEffect>
                                    <p:anim calcmode="lin" valueType="num">
                                      <p:cBhvr>
                                        <p:cTn id="56" dur="1000" fill="hold"/>
                                        <p:tgtEl>
                                          <p:spTgt spid="502"/>
                                        </p:tgtEl>
                                        <p:attrNameLst>
                                          <p:attrName>ppt_x</p:attrName>
                                        </p:attrNameLst>
                                      </p:cBhvr>
                                      <p:tavLst>
                                        <p:tav tm="0">
                                          <p:val>
                                            <p:strVal val="#ppt_x"/>
                                          </p:val>
                                        </p:tav>
                                        <p:tav tm="100000">
                                          <p:val>
                                            <p:strVal val="#ppt_x"/>
                                          </p:val>
                                        </p:tav>
                                      </p:tavLst>
                                    </p:anim>
                                    <p:anim calcmode="lin" valueType="num">
                                      <p:cBhvr>
                                        <p:cTn id="57" dur="1000" fill="hold"/>
                                        <p:tgtEl>
                                          <p:spTgt spid="50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500"/>
                                  </p:stCondLst>
                                  <p:childTnLst>
                                    <p:set>
                                      <p:cBhvr>
                                        <p:cTn id="59" dur="1" fill="hold">
                                          <p:stCondLst>
                                            <p:cond delay="0"/>
                                          </p:stCondLst>
                                        </p:cTn>
                                        <p:tgtEl>
                                          <p:spTgt spid="508"/>
                                        </p:tgtEl>
                                        <p:attrNameLst>
                                          <p:attrName>style.visibility</p:attrName>
                                        </p:attrNameLst>
                                      </p:cBhvr>
                                      <p:to>
                                        <p:strVal val="visible"/>
                                      </p:to>
                                    </p:set>
                                    <p:animEffect transition="in" filter="fade">
                                      <p:cBhvr>
                                        <p:cTn id="60" dur="1000"/>
                                        <p:tgtEl>
                                          <p:spTgt spid="508"/>
                                        </p:tgtEl>
                                      </p:cBhvr>
                                    </p:animEffect>
                                    <p:anim calcmode="lin" valueType="num">
                                      <p:cBhvr>
                                        <p:cTn id="61" dur="1000" fill="hold"/>
                                        <p:tgtEl>
                                          <p:spTgt spid="508"/>
                                        </p:tgtEl>
                                        <p:attrNameLst>
                                          <p:attrName>ppt_x</p:attrName>
                                        </p:attrNameLst>
                                      </p:cBhvr>
                                      <p:tavLst>
                                        <p:tav tm="0">
                                          <p:val>
                                            <p:strVal val="#ppt_x"/>
                                          </p:val>
                                        </p:tav>
                                        <p:tav tm="100000">
                                          <p:val>
                                            <p:strVal val="#ppt_x"/>
                                          </p:val>
                                        </p:tav>
                                      </p:tavLst>
                                    </p:anim>
                                    <p:anim calcmode="lin" valueType="num">
                                      <p:cBhvr>
                                        <p:cTn id="62" dur="1000" fill="hold"/>
                                        <p:tgtEl>
                                          <p:spTgt spid="50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50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1000"/>
                                        <p:tgtEl>
                                          <p:spTgt spid="45"/>
                                        </p:tgtEl>
                                      </p:cBhvr>
                                    </p:animEffect>
                                    <p:anim calcmode="lin" valueType="num">
                                      <p:cBhvr>
                                        <p:cTn id="68" dur="1000" fill="hold"/>
                                        <p:tgtEl>
                                          <p:spTgt spid="45"/>
                                        </p:tgtEl>
                                        <p:attrNameLst>
                                          <p:attrName>ppt_x</p:attrName>
                                        </p:attrNameLst>
                                      </p:cBhvr>
                                      <p:tavLst>
                                        <p:tav tm="0">
                                          <p:val>
                                            <p:strVal val="#ppt_x"/>
                                          </p:val>
                                        </p:tav>
                                        <p:tav tm="100000">
                                          <p:val>
                                            <p:strVal val="#ppt_x"/>
                                          </p:val>
                                        </p:tav>
                                      </p:tavLst>
                                    </p:anim>
                                    <p:anim calcmode="lin" valueType="num">
                                      <p:cBhvr>
                                        <p:cTn id="69" dur="1000" fill="hold"/>
                                        <p:tgtEl>
                                          <p:spTgt spid="4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50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1000"/>
                                        <p:tgtEl>
                                          <p:spTgt spid="44"/>
                                        </p:tgtEl>
                                      </p:cBhvr>
                                    </p:animEffect>
                                    <p:anim calcmode="lin" valueType="num">
                                      <p:cBhvr>
                                        <p:cTn id="73" dur="1000" fill="hold"/>
                                        <p:tgtEl>
                                          <p:spTgt spid="44"/>
                                        </p:tgtEl>
                                        <p:attrNameLst>
                                          <p:attrName>ppt_x</p:attrName>
                                        </p:attrNameLst>
                                      </p:cBhvr>
                                      <p:tavLst>
                                        <p:tav tm="0">
                                          <p:val>
                                            <p:strVal val="#ppt_x"/>
                                          </p:val>
                                        </p:tav>
                                        <p:tav tm="100000">
                                          <p:val>
                                            <p:strVal val="#ppt_x"/>
                                          </p:val>
                                        </p:tav>
                                      </p:tavLst>
                                    </p:anim>
                                    <p:anim calcmode="lin" valueType="num">
                                      <p:cBhvr>
                                        <p:cTn id="74" dur="10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0"/>
      <p:bldP spid="501" grpId="0"/>
      <p:bldP spid="502" grpId="0"/>
      <p:bldP spid="503" grpId="0"/>
      <p:bldP spid="504" grpId="0"/>
      <p:bldP spid="505" grpId="0"/>
      <p:bldP spid="506" grpId="0"/>
      <p:bldP spid="507" grpId="0"/>
      <p:bldP spid="508" grpId="0"/>
      <p:bldP spid="43" grpId="0"/>
      <p:bldP spid="44" grpId="0"/>
      <p:bldP spid="4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0" y="23666"/>
            <a:ext cx="8327136" cy="524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6AA84F"/>
                </a:solidFill>
              </a:rPr>
              <a:t>4</a:t>
            </a:r>
            <a:r>
              <a:rPr lang="vi-VN">
                <a:solidFill>
                  <a:srgbClr val="6AA84F"/>
                </a:solidFill>
              </a:rPr>
              <a:t>.</a:t>
            </a:r>
            <a:r>
              <a:rPr lang="en-US">
                <a:solidFill>
                  <a:srgbClr val="6AA84F"/>
                </a:solidFill>
              </a:rPr>
              <a:t>3</a:t>
            </a:r>
            <a:r>
              <a:rPr lang="vi-VN">
                <a:solidFill>
                  <a:srgbClr val="6AA84F"/>
                </a:solidFill>
              </a:rPr>
              <a:t> </a:t>
            </a:r>
            <a:r>
              <a:rPr lang="en-US">
                <a:solidFill>
                  <a:srgbClr val="6AA84F"/>
                </a:solidFill>
              </a:rPr>
              <a:t>Các bước tối ưu hóa truy vấn trong cơ sở dữ liệu tập chung</a:t>
            </a:r>
            <a:endParaRPr/>
          </a:p>
        </p:txBody>
      </p:sp>
      <p:sp>
        <p:nvSpPr>
          <p:cNvPr id="186" name="Google Shape;186;p38"/>
          <p:cNvSpPr txBox="1">
            <a:spLocks noGrp="1"/>
          </p:cNvSpPr>
          <p:nvPr>
            <p:ph type="subTitle" idx="2"/>
          </p:nvPr>
        </p:nvSpPr>
        <p:spPr>
          <a:xfrm>
            <a:off x="0" y="3650692"/>
            <a:ext cx="4833758" cy="1039563"/>
          </a:xfrm>
          <a:prstGeom prst="rect">
            <a:avLst/>
          </a:prstGeom>
        </p:spPr>
        <p:txBody>
          <a:bodyPr spcFirstLastPara="1" wrap="square" lIns="91425" tIns="91425" rIns="91425" bIns="91425" anchor="t" anchorCtr="0">
            <a:noAutofit/>
          </a:bodyPr>
          <a:lstStyle/>
          <a:p>
            <a:pPr algn="l"/>
            <a:r>
              <a:rPr lang="vi-VN" b="1"/>
              <a:t>Bước 1: Kiểm tra ngữ pháp ( Syntax Checking)</a:t>
            </a:r>
          </a:p>
          <a:p>
            <a:pPr algn="l" fontAlgn="base"/>
            <a:r>
              <a:rPr lang="en-US"/>
              <a:t>	</a:t>
            </a:r>
            <a:r>
              <a:rPr lang="vi-VN"/>
              <a:t>DBMS kiểm tra ngữ pháp SQL query. Nếu sai ngữ pháp thì DBMS sẽ không thực hiện câu truy vấn</a:t>
            </a:r>
          </a:p>
          <a:p>
            <a:br>
              <a:rPr lang="vi-VN"/>
            </a:br>
            <a:r>
              <a:rPr lang="en-US">
                <a:effectLst/>
                <a:latin typeface="Quicksand Light" panose="020B0604020202020204" charset="0"/>
                <a:ea typeface="Calibri" panose="020F0502020204030204" pitchFamily="34" charset="0"/>
                <a:cs typeface="Calibri" panose="020F0502020204030204" pitchFamily="34" charset="0"/>
              </a:rPr>
              <a:t>.</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12" name="Google Shape;186;p38">
            <a:extLst>
              <a:ext uri="{FF2B5EF4-FFF2-40B4-BE49-F238E27FC236}">
                <a16:creationId xmlns:a16="http://schemas.microsoft.com/office/drawing/2014/main" id="{99BEA286-1B76-49E9-8052-5992DDD3F50A}"/>
              </a:ext>
            </a:extLst>
          </p:cNvPr>
          <p:cNvSpPr txBox="1">
            <a:spLocks/>
          </p:cNvSpPr>
          <p:nvPr/>
        </p:nvSpPr>
        <p:spPr>
          <a:xfrm>
            <a:off x="4572000" y="3650693"/>
            <a:ext cx="4504574" cy="1066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r>
              <a:rPr lang="vi-VN" b="1"/>
              <a:t>Bước 2: Kiểm tra sự hợp lệ (Validation)</a:t>
            </a:r>
            <a:endParaRPr lang="en-US"/>
          </a:p>
          <a:p>
            <a:pPr algn="l"/>
            <a:r>
              <a:rPr lang="en-US"/>
              <a:t>     </a:t>
            </a:r>
            <a:r>
              <a:rPr lang="vi-VN"/>
              <a:t>Kiểm tra sự tồn tại của các </a:t>
            </a:r>
            <a:r>
              <a:rPr lang="en-US"/>
              <a:t>đ</a:t>
            </a:r>
            <a:r>
              <a:rPr lang="vi-VN"/>
              <a:t>ối tượng dữ liệu</a:t>
            </a:r>
          </a:p>
          <a:p>
            <a:pPr algn="l" fontAlgn="base"/>
            <a:r>
              <a:rPr lang="en-US"/>
              <a:t>	</a:t>
            </a:r>
            <a:r>
              <a:rPr lang="vi-VN"/>
              <a:t>Kiểm tra sự hợp lệ về kiểu dữ liệu của các đối tượng dữ liệu</a:t>
            </a:r>
          </a:p>
          <a:p>
            <a:br>
              <a:rPr lang="vi-VN"/>
            </a:br>
            <a:r>
              <a:rPr lang="en-US">
                <a:latin typeface="Quicksand Light" panose="020B0604020202020204" charset="0"/>
                <a:ea typeface="Calibri" panose="020F0502020204030204" pitchFamily="34" charset="0"/>
                <a:cs typeface="Calibri" panose="020F0502020204030204" pitchFamily="34" charset="0"/>
              </a:rPr>
              <a:t>.</a:t>
            </a:r>
            <a:endParaRPr lang="en-US">
              <a:latin typeface="Quicksand Light" panose="020B0604020202020204" charset="0"/>
              <a:ea typeface="Calibri" panose="020F0502020204030204" pitchFamily="34" charset="0"/>
              <a:cs typeface="Times New Roman" panose="02020603050405020304" pitchFamily="18" charset="0"/>
            </a:endParaRPr>
          </a:p>
        </p:txBody>
      </p:sp>
      <p:pic>
        <p:nvPicPr>
          <p:cNvPr id="2050" name="Picture 2">
            <a:extLst>
              <a:ext uri="{FF2B5EF4-FFF2-40B4-BE49-F238E27FC236}">
                <a16:creationId xmlns:a16="http://schemas.microsoft.com/office/drawing/2014/main" id="{761FF73F-B24A-422F-A6AA-F3CC78ECB3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90282" y="685006"/>
            <a:ext cx="5724525" cy="28289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77157683"/>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259752" y="426002"/>
            <a:ext cx="7832560" cy="524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6AA84F"/>
                </a:solidFill>
              </a:rPr>
              <a:t>4</a:t>
            </a:r>
            <a:r>
              <a:rPr lang="vi-VN">
                <a:solidFill>
                  <a:srgbClr val="6AA84F"/>
                </a:solidFill>
              </a:rPr>
              <a:t>.</a:t>
            </a:r>
            <a:r>
              <a:rPr lang="en-US">
                <a:solidFill>
                  <a:srgbClr val="6AA84F"/>
                </a:solidFill>
              </a:rPr>
              <a:t>3</a:t>
            </a:r>
            <a:r>
              <a:rPr lang="vi-VN">
                <a:solidFill>
                  <a:srgbClr val="6AA84F"/>
                </a:solidFill>
              </a:rPr>
              <a:t> </a:t>
            </a:r>
            <a:r>
              <a:rPr lang="en-US">
                <a:solidFill>
                  <a:srgbClr val="6AA84F"/>
                </a:solidFill>
              </a:rPr>
              <a:t>Các bước tối ưu hóa truy vấn trong cơ sở dữ liệu tập chung</a:t>
            </a:r>
            <a:endParaRPr/>
          </a:p>
        </p:txBody>
      </p:sp>
      <p:sp>
        <p:nvSpPr>
          <p:cNvPr id="186" name="Google Shape;186;p38"/>
          <p:cNvSpPr txBox="1">
            <a:spLocks noGrp="1"/>
          </p:cNvSpPr>
          <p:nvPr>
            <p:ph type="subTitle" idx="2"/>
          </p:nvPr>
        </p:nvSpPr>
        <p:spPr>
          <a:xfrm>
            <a:off x="0" y="1687258"/>
            <a:ext cx="5828514" cy="1874719"/>
          </a:xfrm>
          <a:prstGeom prst="rect">
            <a:avLst/>
          </a:prstGeom>
        </p:spPr>
        <p:txBody>
          <a:bodyPr spcFirstLastPara="1" wrap="square" lIns="91425" tIns="91425" rIns="91425" bIns="91425" anchor="t" anchorCtr="0">
            <a:noAutofit/>
          </a:bodyPr>
          <a:lstStyle/>
          <a:p>
            <a:pPr algn="l"/>
            <a:r>
              <a:rPr lang="en-US" b="1"/>
              <a:t>      </a:t>
            </a:r>
            <a:r>
              <a:rPr lang="vi-VN" b="1"/>
              <a:t>Bước 3: Dịch truy vấn (Translation)</a:t>
            </a:r>
          </a:p>
          <a:p>
            <a:pPr algn="l" fontAlgn="base"/>
            <a:r>
              <a:rPr lang="en-US"/>
              <a:t>      	</a:t>
            </a:r>
            <a:r>
              <a:rPr lang="vi-VN"/>
              <a:t>DBMS biến đổi truy vấn hợp lệ này thành một biểu </a:t>
            </a:r>
            <a:r>
              <a:rPr lang="en-US"/>
              <a:t>	</a:t>
            </a:r>
            <a:r>
              <a:rPr lang="vi-VN"/>
              <a:t>diễn bên trong hệ thống ở mức thấp hơn</a:t>
            </a:r>
            <a:br>
              <a:rPr lang="vi-VN"/>
            </a:br>
            <a:r>
              <a:rPr lang="en-US">
                <a:effectLst/>
                <a:latin typeface="Quicksand Light" panose="020B0604020202020204" charset="0"/>
                <a:ea typeface="Calibri" panose="020F0502020204030204" pitchFamily="34" charset="0"/>
                <a:cs typeface="Calibri" panose="020F0502020204030204" pitchFamily="34" charset="0"/>
              </a:rPr>
              <a:t>.</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pic>
        <p:nvPicPr>
          <p:cNvPr id="3074" name="Picture 2">
            <a:extLst>
              <a:ext uri="{FF2B5EF4-FFF2-40B4-BE49-F238E27FC236}">
                <a16:creationId xmlns:a16="http://schemas.microsoft.com/office/drawing/2014/main" id="{9C9BD230-685C-451D-919E-23088A71C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740" y="2776164"/>
            <a:ext cx="50768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766088"/>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247560" y="165192"/>
            <a:ext cx="7832560" cy="524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6AA84F"/>
                </a:solidFill>
              </a:rPr>
              <a:t>4</a:t>
            </a:r>
            <a:r>
              <a:rPr lang="vi-VN">
                <a:solidFill>
                  <a:srgbClr val="6AA84F"/>
                </a:solidFill>
              </a:rPr>
              <a:t>.</a:t>
            </a:r>
            <a:r>
              <a:rPr lang="en-US">
                <a:solidFill>
                  <a:srgbClr val="6AA84F"/>
                </a:solidFill>
              </a:rPr>
              <a:t>3</a:t>
            </a:r>
            <a:r>
              <a:rPr lang="vi-VN">
                <a:solidFill>
                  <a:srgbClr val="6AA84F"/>
                </a:solidFill>
              </a:rPr>
              <a:t> </a:t>
            </a:r>
            <a:r>
              <a:rPr lang="en-US">
                <a:solidFill>
                  <a:srgbClr val="6AA84F"/>
                </a:solidFill>
              </a:rPr>
              <a:t>Các bước tối ưu hóa truy vấn trong cơ sở dữ liệu tập chung</a:t>
            </a:r>
            <a:endParaRPr/>
          </a:p>
        </p:txBody>
      </p:sp>
      <p:sp>
        <p:nvSpPr>
          <p:cNvPr id="186" name="Google Shape;186;p38"/>
          <p:cNvSpPr txBox="1">
            <a:spLocks noGrp="1"/>
          </p:cNvSpPr>
          <p:nvPr>
            <p:ph type="subTitle" idx="2"/>
          </p:nvPr>
        </p:nvSpPr>
        <p:spPr>
          <a:xfrm>
            <a:off x="689647" y="1146611"/>
            <a:ext cx="8230337" cy="3484063"/>
          </a:xfrm>
          <a:prstGeom prst="rect">
            <a:avLst/>
          </a:prstGeom>
        </p:spPr>
        <p:txBody>
          <a:bodyPr spcFirstLastPara="1" wrap="square" lIns="91425" tIns="91425" rIns="91425" bIns="91425" anchor="t" anchorCtr="0">
            <a:noAutofit/>
          </a:bodyPr>
          <a:lstStyle/>
          <a:p>
            <a:pPr algn="l"/>
            <a:r>
              <a:rPr lang="vi-VN" b="1"/>
              <a:t>Bước 4: Tối ưu hóa biểu thức đại số quan hệ (Relational Algebra </a:t>
            </a:r>
          </a:p>
          <a:p>
            <a:pPr algn="l"/>
            <a:r>
              <a:rPr lang="vi-VN" b="1"/>
              <a:t>Optimization)</a:t>
            </a:r>
          </a:p>
          <a:p>
            <a:pPr algn="l" fontAlgn="base"/>
            <a:r>
              <a:rPr lang="en-US"/>
              <a:t>	</a:t>
            </a:r>
            <a:r>
              <a:rPr lang="vi-VN"/>
              <a:t>DBMS biến đổi biểu thức đại số quan hệ ở B3 thành biểu thức đại số quan hệ tương</a:t>
            </a:r>
            <a:endParaRPr lang="en-US"/>
          </a:p>
          <a:p>
            <a:pPr algn="l" fontAlgn="base"/>
            <a:r>
              <a:rPr lang="en-US"/>
              <a:t>	-&gt;</a:t>
            </a:r>
            <a:r>
              <a:rPr lang="vi-VN"/>
              <a:t> </a:t>
            </a:r>
            <a:r>
              <a:rPr lang="en-US"/>
              <a:t>T</a:t>
            </a:r>
            <a:r>
              <a:rPr lang="vi-VN"/>
              <a:t>ạo ra một truy vấn đại số quan hệ được tối ưu hóa ( optimized relational algebra query)</a:t>
            </a:r>
            <a:endParaRPr lang="en-US"/>
          </a:p>
          <a:p>
            <a:pPr algn="l" fontAlgn="base"/>
            <a:endParaRPr lang="vi-VN"/>
          </a:p>
          <a:p>
            <a:pPr algn="l"/>
            <a:r>
              <a:rPr lang="vi-VN" b="1"/>
              <a:t>Bước 5: Chọn lựa chiến lược truy xuất ( Strategy Selection)</a:t>
            </a:r>
          </a:p>
          <a:p>
            <a:pPr algn="l" fontAlgn="base"/>
            <a:r>
              <a:rPr lang="en-US"/>
              <a:t>	</a:t>
            </a:r>
            <a:r>
              <a:rPr lang="vi-VN"/>
              <a:t>DBMS sử dụng các thông số về kích thước của các bảng… để xác định cách xử lý truy vấn. </a:t>
            </a:r>
            <a:endParaRPr lang="en-US"/>
          </a:p>
          <a:p>
            <a:pPr algn="l" fontAlgn="base"/>
            <a:r>
              <a:rPr lang="en-US"/>
              <a:t>	</a:t>
            </a:r>
            <a:r>
              <a:rPr lang="vi-VN"/>
              <a:t>DBMS tạo ra một kế hoạch thực hiện cho truy vấn</a:t>
            </a:r>
            <a:endParaRPr lang="en-US"/>
          </a:p>
          <a:p>
            <a:pPr algn="l" fontAlgn="base"/>
            <a:endParaRPr lang="vi-VN"/>
          </a:p>
          <a:p>
            <a:pPr algn="l"/>
            <a:r>
              <a:rPr lang="vi-VN" b="1"/>
              <a:t>Bước 6: Tạo sinh mã (Code generation)</a:t>
            </a:r>
          </a:p>
          <a:p>
            <a:pPr algn="l" fontAlgn="base"/>
            <a:r>
              <a:rPr lang="en-US"/>
              <a:t>	Kế </a:t>
            </a:r>
            <a:r>
              <a:rPr lang="vi-VN"/>
              <a:t>hoạch thực hiện của truy vấn có được ở bước cuối B5 sẽ </a:t>
            </a:r>
            <a:r>
              <a:rPr lang="en-US"/>
              <a:t>đ</a:t>
            </a:r>
            <a:r>
              <a:rPr lang="vi-VN"/>
              <a:t>ược mã hóa và </a:t>
            </a:r>
            <a:r>
              <a:rPr lang="en-US"/>
              <a:t>đ</a:t>
            </a:r>
            <a:r>
              <a:rPr lang="vi-VN"/>
              <a:t>ược thực hiện</a:t>
            </a:r>
          </a:p>
          <a:p>
            <a:r>
              <a:rPr lang="en-US">
                <a:effectLst/>
                <a:latin typeface="Quicksand Light" panose="020B0604020202020204" charset="0"/>
                <a:ea typeface="Calibri" panose="020F0502020204030204" pitchFamily="34" charset="0"/>
                <a:cs typeface="Calibri" panose="020F0502020204030204" pitchFamily="34" charset="0"/>
              </a:rPr>
              <a:t>.</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958468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49"/>
          <p:cNvPicPr preferRelativeResize="0"/>
          <p:nvPr/>
        </p:nvPicPr>
        <p:blipFill>
          <a:blip r:embed="rId3">
            <a:alphaModFix/>
          </a:blip>
          <a:stretch>
            <a:fillRect/>
          </a:stretch>
        </p:blipFill>
        <p:spPr>
          <a:xfrm>
            <a:off x="1564839" y="2640676"/>
            <a:ext cx="1541375" cy="966200"/>
          </a:xfrm>
          <a:prstGeom prst="rect">
            <a:avLst/>
          </a:prstGeom>
          <a:noFill/>
          <a:ln>
            <a:noFill/>
          </a:ln>
        </p:spPr>
      </p:pic>
      <p:pic>
        <p:nvPicPr>
          <p:cNvPr id="434" name="Google Shape;434;p49"/>
          <p:cNvPicPr preferRelativeResize="0"/>
          <p:nvPr/>
        </p:nvPicPr>
        <p:blipFill>
          <a:blip r:embed="rId4">
            <a:alphaModFix/>
          </a:blip>
          <a:stretch>
            <a:fillRect/>
          </a:stretch>
        </p:blipFill>
        <p:spPr>
          <a:xfrm>
            <a:off x="3827583" y="1351107"/>
            <a:ext cx="1541374" cy="966200"/>
          </a:xfrm>
          <a:prstGeom prst="rect">
            <a:avLst/>
          </a:prstGeom>
          <a:noFill/>
          <a:ln>
            <a:noFill/>
          </a:ln>
        </p:spPr>
      </p:pic>
      <p:pic>
        <p:nvPicPr>
          <p:cNvPr id="435" name="Google Shape;435;p49"/>
          <p:cNvPicPr preferRelativeResize="0"/>
          <p:nvPr/>
        </p:nvPicPr>
        <p:blipFill>
          <a:blip r:embed="rId5">
            <a:alphaModFix/>
          </a:blip>
          <a:stretch>
            <a:fillRect/>
          </a:stretch>
        </p:blipFill>
        <p:spPr>
          <a:xfrm>
            <a:off x="5857634" y="2586551"/>
            <a:ext cx="1847400" cy="1074450"/>
          </a:xfrm>
          <a:prstGeom prst="rect">
            <a:avLst/>
          </a:prstGeom>
          <a:noFill/>
          <a:ln>
            <a:noFill/>
          </a:ln>
        </p:spPr>
      </p:pic>
      <p:sp>
        <p:nvSpPr>
          <p:cNvPr id="437" name="Google Shape;437;p49"/>
          <p:cNvSpPr txBox="1">
            <a:spLocks noGrp="1"/>
          </p:cNvSpPr>
          <p:nvPr>
            <p:ph type="title"/>
          </p:nvPr>
        </p:nvSpPr>
        <p:spPr>
          <a:xfrm>
            <a:off x="726225" y="438312"/>
            <a:ext cx="26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4.4 Thuật toán</a:t>
            </a:r>
            <a:endParaRPr/>
          </a:p>
        </p:txBody>
      </p:sp>
      <p:sp>
        <p:nvSpPr>
          <p:cNvPr id="7" name="Google Shape;148;p34">
            <a:extLst>
              <a:ext uri="{FF2B5EF4-FFF2-40B4-BE49-F238E27FC236}">
                <a16:creationId xmlns:a16="http://schemas.microsoft.com/office/drawing/2014/main" id="{2B984004-A592-49BA-BBC5-C36CBA5CAE31}"/>
              </a:ext>
            </a:extLst>
          </p:cNvPr>
          <p:cNvSpPr txBox="1">
            <a:spLocks/>
          </p:cNvSpPr>
          <p:nvPr/>
        </p:nvSpPr>
        <p:spPr>
          <a:xfrm>
            <a:off x="1046203" y="876939"/>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1. Ý tưởng thuật toán</a:t>
            </a:r>
          </a:p>
        </p:txBody>
      </p:sp>
      <p:sp>
        <p:nvSpPr>
          <p:cNvPr id="8" name="Google Shape;501;p51">
            <a:extLst>
              <a:ext uri="{FF2B5EF4-FFF2-40B4-BE49-F238E27FC236}">
                <a16:creationId xmlns:a16="http://schemas.microsoft.com/office/drawing/2014/main" id="{28BF5272-DD03-4641-8052-8DE3607CE941}"/>
              </a:ext>
            </a:extLst>
          </p:cNvPr>
          <p:cNvSpPr txBox="1"/>
          <p:nvPr/>
        </p:nvSpPr>
        <p:spPr>
          <a:xfrm>
            <a:off x="3867980" y="1575696"/>
            <a:ext cx="1536796"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434343"/>
                </a:solidFill>
                <a:effectLst>
                  <a:outerShdw blurRad="38100" dist="38100" dir="2700000" algn="tl">
                    <a:srgbClr val="000000">
                      <a:alpha val="43137"/>
                    </a:srgbClr>
                  </a:outerShdw>
                </a:effectLst>
                <a:latin typeface="Quicksand Light"/>
                <a:ea typeface="Quicksand Light"/>
                <a:cs typeface="Quicksand Light"/>
                <a:sym typeface="Quicksand Light"/>
              </a:rPr>
              <a:t>Thuật toán</a:t>
            </a:r>
            <a:endParaRPr sz="1600">
              <a:solidFill>
                <a:srgbClr val="434343"/>
              </a:solidFill>
              <a:effectLst>
                <a:outerShdw blurRad="38100" dist="38100" dir="2700000" algn="tl">
                  <a:srgbClr val="000000">
                    <a:alpha val="43137"/>
                  </a:srgbClr>
                </a:outerShdw>
              </a:effectLst>
              <a:latin typeface="Quicksand Light" panose="020B0604020202020204" charset="0"/>
              <a:ea typeface="Quicksand Light"/>
              <a:cs typeface="Quicksand Light"/>
              <a:sym typeface="Quicksand Light"/>
            </a:endParaRPr>
          </a:p>
        </p:txBody>
      </p:sp>
      <p:sp>
        <p:nvSpPr>
          <p:cNvPr id="9" name="Google Shape;148;p34">
            <a:extLst>
              <a:ext uri="{FF2B5EF4-FFF2-40B4-BE49-F238E27FC236}">
                <a16:creationId xmlns:a16="http://schemas.microsoft.com/office/drawing/2014/main" id="{E3CFD62E-A7E1-45E6-ABC9-1EF16D34B944}"/>
              </a:ext>
            </a:extLst>
          </p:cNvPr>
          <p:cNvSpPr txBox="1">
            <a:spLocks/>
          </p:cNvSpPr>
          <p:nvPr/>
        </p:nvSpPr>
        <p:spPr>
          <a:xfrm>
            <a:off x="1542715" y="2847878"/>
            <a:ext cx="1541375"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gn="ctr">
              <a:spcAft>
                <a:spcPts val="1600"/>
              </a:spcAft>
            </a:pPr>
            <a:r>
              <a:rPr lang="en-US" sz="1400">
                <a:solidFill>
                  <a:schemeClr val="bg2"/>
                </a:solidFill>
              </a:rPr>
              <a:t>Thuật toán Ingres</a:t>
            </a:r>
            <a:endParaRPr lang="en-US" sz="1400">
              <a:solidFill>
                <a:schemeClr val="bg2"/>
              </a:solidFill>
              <a:latin typeface="Quicksand Light" panose="020B0604020202020204" charset="0"/>
            </a:endParaRPr>
          </a:p>
        </p:txBody>
      </p:sp>
      <p:sp>
        <p:nvSpPr>
          <p:cNvPr id="10" name="Google Shape;148;p34">
            <a:extLst>
              <a:ext uri="{FF2B5EF4-FFF2-40B4-BE49-F238E27FC236}">
                <a16:creationId xmlns:a16="http://schemas.microsoft.com/office/drawing/2014/main" id="{09B013E3-04B4-4628-B941-FB71DB8D8405}"/>
              </a:ext>
            </a:extLst>
          </p:cNvPr>
          <p:cNvSpPr txBox="1">
            <a:spLocks/>
          </p:cNvSpPr>
          <p:nvPr/>
        </p:nvSpPr>
        <p:spPr>
          <a:xfrm>
            <a:off x="6180103" y="2849950"/>
            <a:ext cx="1622883"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gn="ctr">
              <a:spcAft>
                <a:spcPts val="1600"/>
              </a:spcAft>
            </a:pPr>
            <a:r>
              <a:rPr lang="en-US" sz="1400">
                <a:solidFill>
                  <a:schemeClr val="bg2"/>
                </a:solidFill>
              </a:rPr>
              <a:t>Thuật toán System</a:t>
            </a:r>
            <a:endParaRPr lang="en-US" sz="1400">
              <a:solidFill>
                <a:schemeClr val="bg2"/>
              </a:solidFill>
              <a:latin typeface="Quicksand Light" panose="020B0604020202020204" charset="0"/>
            </a:endParaRPr>
          </a:p>
        </p:txBody>
      </p:sp>
      <p:cxnSp>
        <p:nvCxnSpPr>
          <p:cNvPr id="11" name="Google Shape;493;p51">
            <a:extLst>
              <a:ext uri="{FF2B5EF4-FFF2-40B4-BE49-F238E27FC236}">
                <a16:creationId xmlns:a16="http://schemas.microsoft.com/office/drawing/2014/main" id="{2C934B54-4771-4672-A590-8B1161DD6580}"/>
              </a:ext>
            </a:extLst>
          </p:cNvPr>
          <p:cNvCxnSpPr>
            <a:cxnSpLocks/>
          </p:cNvCxnSpPr>
          <p:nvPr/>
        </p:nvCxnSpPr>
        <p:spPr>
          <a:xfrm flipH="1" flipV="1">
            <a:off x="5445173" y="2002582"/>
            <a:ext cx="734930" cy="673385"/>
          </a:xfrm>
          <a:prstGeom prst="straightConnector1">
            <a:avLst/>
          </a:prstGeom>
          <a:noFill/>
          <a:ln w="9525" cap="flat" cmpd="sng">
            <a:solidFill>
              <a:srgbClr val="434343"/>
            </a:solidFill>
            <a:prstDash val="lgDashDot"/>
            <a:round/>
            <a:headEnd type="none" w="med" len="med"/>
            <a:tailEnd type="none" w="med" len="med"/>
          </a:ln>
        </p:spPr>
      </p:cxnSp>
      <p:cxnSp>
        <p:nvCxnSpPr>
          <p:cNvPr id="12" name="Google Shape;493;p51">
            <a:extLst>
              <a:ext uri="{FF2B5EF4-FFF2-40B4-BE49-F238E27FC236}">
                <a16:creationId xmlns:a16="http://schemas.microsoft.com/office/drawing/2014/main" id="{52999A2D-81B0-4CB3-A1F7-5EAA619EA07F}"/>
              </a:ext>
            </a:extLst>
          </p:cNvPr>
          <p:cNvCxnSpPr>
            <a:cxnSpLocks/>
          </p:cNvCxnSpPr>
          <p:nvPr/>
        </p:nvCxnSpPr>
        <p:spPr>
          <a:xfrm flipV="1">
            <a:off x="2798334" y="2031258"/>
            <a:ext cx="863415" cy="662165"/>
          </a:xfrm>
          <a:prstGeom prst="straightConnector1">
            <a:avLst/>
          </a:prstGeom>
          <a:noFill/>
          <a:ln w="9525" cap="flat" cmpd="sng">
            <a:solidFill>
              <a:srgbClr val="434343"/>
            </a:solidFill>
            <a:prstDash val="lgDashDot"/>
            <a:round/>
            <a:headEnd type="none" w="med" len="med"/>
            <a:tailEnd type="none" w="med" len="med"/>
          </a:ln>
        </p:spPr>
      </p:cxnSp>
      <p:sp>
        <p:nvSpPr>
          <p:cNvPr id="15" name="Google Shape;148;p34">
            <a:extLst>
              <a:ext uri="{FF2B5EF4-FFF2-40B4-BE49-F238E27FC236}">
                <a16:creationId xmlns:a16="http://schemas.microsoft.com/office/drawing/2014/main" id="{47C9D6EF-A578-425C-97AA-38EF6417C6E7}"/>
              </a:ext>
            </a:extLst>
          </p:cNvPr>
          <p:cNvSpPr txBox="1">
            <a:spLocks/>
          </p:cNvSpPr>
          <p:nvPr/>
        </p:nvSpPr>
        <p:spPr>
          <a:xfrm>
            <a:off x="1100091" y="3706055"/>
            <a:ext cx="2549373"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400">
                <a:solidFill>
                  <a:schemeClr val="bg2"/>
                </a:solidFill>
              </a:rPr>
              <a:t>Sử</a:t>
            </a:r>
            <a:r>
              <a:rPr lang="en-US" sz="1400">
                <a:solidFill>
                  <a:srgbClr val="6AA84F"/>
                </a:solidFill>
              </a:rPr>
              <a:t> </a:t>
            </a:r>
            <a:r>
              <a:rPr lang="en-US" sz="1400">
                <a:solidFill>
                  <a:schemeClr val="bg2"/>
                </a:solidFill>
              </a:rPr>
              <a:t>dụng thuật toán tối ưu hóa câu truy vấn động</a:t>
            </a:r>
            <a:endParaRPr lang="en-US" sz="1400">
              <a:solidFill>
                <a:schemeClr val="bg2"/>
              </a:solidFill>
              <a:latin typeface="Quicksand Light" panose="020B0604020202020204" charset="0"/>
            </a:endParaRPr>
          </a:p>
        </p:txBody>
      </p:sp>
      <p:sp>
        <p:nvSpPr>
          <p:cNvPr id="16" name="Google Shape;148;p34">
            <a:extLst>
              <a:ext uri="{FF2B5EF4-FFF2-40B4-BE49-F238E27FC236}">
                <a16:creationId xmlns:a16="http://schemas.microsoft.com/office/drawing/2014/main" id="{6B95DD0C-7AEE-4461-904F-E0DA5B76AE6C}"/>
              </a:ext>
            </a:extLst>
          </p:cNvPr>
          <p:cNvSpPr txBox="1">
            <a:spLocks/>
          </p:cNvSpPr>
          <p:nvPr/>
        </p:nvSpPr>
        <p:spPr>
          <a:xfrm>
            <a:off x="5783205" y="3695894"/>
            <a:ext cx="2100448"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400">
                <a:solidFill>
                  <a:schemeClr val="bg2"/>
                </a:solidFill>
              </a:rPr>
              <a:t>Sử</a:t>
            </a:r>
            <a:r>
              <a:rPr lang="en-US" sz="1400">
                <a:solidFill>
                  <a:srgbClr val="6AA84F"/>
                </a:solidFill>
              </a:rPr>
              <a:t> </a:t>
            </a:r>
            <a:r>
              <a:rPr lang="en-US" sz="1400">
                <a:solidFill>
                  <a:schemeClr val="bg2"/>
                </a:solidFill>
              </a:rPr>
              <a:t>dụng thuật toán tối ưu hóa truy vấn tĩnh</a:t>
            </a:r>
            <a:endParaRPr lang="en-US" sz="1400">
              <a:solidFill>
                <a:schemeClr val="bg2"/>
              </a:solidFill>
              <a:latin typeface="Quicksand Light" panose="020B0604020202020204" charset="0"/>
            </a:endParaRPr>
          </a:p>
        </p:txBody>
      </p:sp>
    </p:spTree>
    <p:extLst>
      <p:ext uri="{BB962C8B-B14F-4D97-AF65-F5344CB8AC3E}">
        <p14:creationId xmlns:p14="http://schemas.microsoft.com/office/powerpoint/2010/main" val="2326081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1000"/>
                                        <p:tgtEl>
                                          <p:spTgt spid="9"/>
                                        </p:tgtEl>
                                      </p:cBhvr>
                                    </p:animEffect>
                                    <p:anim calcmode="lin" valueType="num">
                                      <p:cBhvr>
                                        <p:cTn id="13" dur="1000" fill="hold"/>
                                        <p:tgtEl>
                                          <p:spTgt spid="9"/>
                                        </p:tgtEl>
                                        <p:attrNameLst>
                                          <p:attrName>ppt_x</p:attrName>
                                        </p:attrNameLst>
                                      </p:cBhvr>
                                      <p:tavLst>
                                        <p:tav tm="0">
                                          <p:val>
                                            <p:strVal val="#ppt_x"/>
                                          </p:val>
                                        </p:tav>
                                        <p:tav tm="100000">
                                          <p:val>
                                            <p:strVal val="#ppt_x"/>
                                          </p:val>
                                        </p:tav>
                                      </p:tavLst>
                                    </p:anim>
                                    <p:anim calcmode="lin" valueType="num">
                                      <p:cBhvr>
                                        <p:cTn id="14" dur="10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433"/>
                                        </p:tgtEl>
                                        <p:attrNameLst>
                                          <p:attrName>style.visibility</p:attrName>
                                        </p:attrNameLst>
                                      </p:cBhvr>
                                      <p:to>
                                        <p:strVal val="visible"/>
                                      </p:to>
                                    </p:set>
                                    <p:animEffect transition="in" filter="fade">
                                      <p:cBhvr>
                                        <p:cTn id="17" dur="1000"/>
                                        <p:tgtEl>
                                          <p:spTgt spid="433"/>
                                        </p:tgtEl>
                                      </p:cBhvr>
                                    </p:animEffect>
                                    <p:anim calcmode="lin" valueType="num">
                                      <p:cBhvr>
                                        <p:cTn id="18" dur="1000" fill="hold"/>
                                        <p:tgtEl>
                                          <p:spTgt spid="433"/>
                                        </p:tgtEl>
                                        <p:attrNameLst>
                                          <p:attrName>ppt_x</p:attrName>
                                        </p:attrNameLst>
                                      </p:cBhvr>
                                      <p:tavLst>
                                        <p:tav tm="0">
                                          <p:val>
                                            <p:strVal val="#ppt_x"/>
                                          </p:val>
                                        </p:tav>
                                        <p:tav tm="100000">
                                          <p:val>
                                            <p:strVal val="#ppt_x"/>
                                          </p:val>
                                        </p:tav>
                                      </p:tavLst>
                                    </p:anim>
                                    <p:anim calcmode="lin" valueType="num">
                                      <p:cBhvr>
                                        <p:cTn id="19" dur="1000" fill="hold"/>
                                        <p:tgtEl>
                                          <p:spTgt spid="4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1000"/>
                                        <p:tgtEl>
                                          <p:spTgt spid="15"/>
                                        </p:tgtEl>
                                      </p:cBhvr>
                                    </p:animEffect>
                                    <p:anim calcmode="lin" valueType="num">
                                      <p:cBhvr>
                                        <p:cTn id="23" dur="1000" fill="hold"/>
                                        <p:tgtEl>
                                          <p:spTgt spid="15"/>
                                        </p:tgtEl>
                                        <p:attrNameLst>
                                          <p:attrName>ppt_x</p:attrName>
                                        </p:attrNameLst>
                                      </p:cBhvr>
                                      <p:tavLst>
                                        <p:tav tm="0">
                                          <p:val>
                                            <p:strVal val="#ppt_x"/>
                                          </p:val>
                                        </p:tav>
                                        <p:tav tm="100000">
                                          <p:val>
                                            <p:strVal val="#ppt_x"/>
                                          </p:val>
                                        </p:tav>
                                      </p:tavLst>
                                    </p:anim>
                                    <p:anim calcmode="lin" valueType="num">
                                      <p:cBhvr>
                                        <p:cTn id="24"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anim calcmode="lin" valueType="num">
                                      <p:cBhvr>
                                        <p:cTn id="30" dur="1000" fill="hold"/>
                                        <p:tgtEl>
                                          <p:spTgt spid="11"/>
                                        </p:tgtEl>
                                        <p:attrNameLst>
                                          <p:attrName>ppt_x</p:attrName>
                                        </p:attrNameLst>
                                      </p:cBhvr>
                                      <p:tavLst>
                                        <p:tav tm="0">
                                          <p:val>
                                            <p:strVal val="#ppt_x"/>
                                          </p:val>
                                        </p:tav>
                                        <p:tav tm="100000">
                                          <p:val>
                                            <p:strVal val="#ppt_x"/>
                                          </p:val>
                                        </p:tav>
                                      </p:tavLst>
                                    </p:anim>
                                    <p:anim calcmode="lin" valueType="num">
                                      <p:cBhvr>
                                        <p:cTn id="31" dur="10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1000"/>
                                        <p:tgtEl>
                                          <p:spTgt spid="10"/>
                                        </p:tgtEl>
                                      </p:cBhvr>
                                    </p:animEffect>
                                    <p:anim calcmode="lin" valueType="num">
                                      <p:cBhvr>
                                        <p:cTn id="35" dur="1000" fill="hold"/>
                                        <p:tgtEl>
                                          <p:spTgt spid="10"/>
                                        </p:tgtEl>
                                        <p:attrNameLst>
                                          <p:attrName>ppt_x</p:attrName>
                                        </p:attrNameLst>
                                      </p:cBhvr>
                                      <p:tavLst>
                                        <p:tav tm="0">
                                          <p:val>
                                            <p:strVal val="#ppt_x"/>
                                          </p:val>
                                        </p:tav>
                                        <p:tav tm="100000">
                                          <p:val>
                                            <p:strVal val="#ppt_x"/>
                                          </p:val>
                                        </p:tav>
                                      </p:tavLst>
                                    </p:anim>
                                    <p:anim calcmode="lin" valueType="num">
                                      <p:cBhvr>
                                        <p:cTn id="36" dur="10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35"/>
                                        </p:tgtEl>
                                        <p:attrNameLst>
                                          <p:attrName>style.visibility</p:attrName>
                                        </p:attrNameLst>
                                      </p:cBhvr>
                                      <p:to>
                                        <p:strVal val="visible"/>
                                      </p:to>
                                    </p:set>
                                    <p:animEffect transition="in" filter="fade">
                                      <p:cBhvr>
                                        <p:cTn id="39" dur="1000"/>
                                        <p:tgtEl>
                                          <p:spTgt spid="435"/>
                                        </p:tgtEl>
                                      </p:cBhvr>
                                    </p:animEffect>
                                    <p:anim calcmode="lin" valueType="num">
                                      <p:cBhvr>
                                        <p:cTn id="40" dur="1000" fill="hold"/>
                                        <p:tgtEl>
                                          <p:spTgt spid="435"/>
                                        </p:tgtEl>
                                        <p:attrNameLst>
                                          <p:attrName>ppt_x</p:attrName>
                                        </p:attrNameLst>
                                      </p:cBhvr>
                                      <p:tavLst>
                                        <p:tav tm="0">
                                          <p:val>
                                            <p:strVal val="#ppt_x"/>
                                          </p:val>
                                        </p:tav>
                                        <p:tav tm="100000">
                                          <p:val>
                                            <p:strVal val="#ppt_x"/>
                                          </p:val>
                                        </p:tav>
                                      </p:tavLst>
                                    </p:anim>
                                    <p:anim calcmode="lin" valueType="num">
                                      <p:cBhvr>
                                        <p:cTn id="41" dur="1000" fill="hold"/>
                                        <p:tgtEl>
                                          <p:spTgt spid="43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1000"/>
                                        <p:tgtEl>
                                          <p:spTgt spid="16"/>
                                        </p:tgtEl>
                                      </p:cBhvr>
                                    </p:animEffect>
                                    <p:anim calcmode="lin" valueType="num">
                                      <p:cBhvr>
                                        <p:cTn id="45" dur="1000" fill="hold"/>
                                        <p:tgtEl>
                                          <p:spTgt spid="16"/>
                                        </p:tgtEl>
                                        <p:attrNameLst>
                                          <p:attrName>ppt_x</p:attrName>
                                        </p:attrNameLst>
                                      </p:cBhvr>
                                      <p:tavLst>
                                        <p:tav tm="0">
                                          <p:val>
                                            <p:strVal val="#ppt_x"/>
                                          </p:val>
                                        </p:tav>
                                        <p:tav tm="100000">
                                          <p:val>
                                            <p:strVal val="#ppt_x"/>
                                          </p:val>
                                        </p:tav>
                                      </p:tavLst>
                                    </p:anim>
                                    <p:anim calcmode="lin" valueType="num">
                                      <p:cBhvr>
                                        <p:cTn id="4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4" name="Google Shape;844;p62"/>
          <p:cNvGrpSpPr/>
          <p:nvPr/>
        </p:nvGrpSpPr>
        <p:grpSpPr>
          <a:xfrm>
            <a:off x="4405891" y="2447059"/>
            <a:ext cx="4738109" cy="2557744"/>
            <a:chOff x="2949925" y="981025"/>
            <a:chExt cx="5726504" cy="2855900"/>
          </a:xfrm>
        </p:grpSpPr>
        <p:pic>
          <p:nvPicPr>
            <p:cNvPr id="845" name="Google Shape;845;p62"/>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846" name="Google Shape;846;p62"/>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847" name="Google Shape;847;p62"/>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848" name="Google Shape;848;p62"/>
          <p:cNvSpPr txBox="1">
            <a:spLocks noGrp="1"/>
          </p:cNvSpPr>
          <p:nvPr>
            <p:ph type="title"/>
          </p:nvPr>
        </p:nvSpPr>
        <p:spPr>
          <a:xfrm>
            <a:off x="726225" y="438312"/>
            <a:ext cx="241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4.4 Thuật toán</a:t>
            </a:r>
            <a:endParaRPr/>
          </a:p>
        </p:txBody>
      </p:sp>
      <p:sp>
        <p:nvSpPr>
          <p:cNvPr id="15" name="Google Shape;148;p34">
            <a:extLst>
              <a:ext uri="{FF2B5EF4-FFF2-40B4-BE49-F238E27FC236}">
                <a16:creationId xmlns:a16="http://schemas.microsoft.com/office/drawing/2014/main" id="{93A5189E-4CE4-4D31-B384-8F970F8DC639}"/>
              </a:ext>
            </a:extLst>
          </p:cNvPr>
          <p:cNvSpPr txBox="1">
            <a:spLocks/>
          </p:cNvSpPr>
          <p:nvPr/>
        </p:nvSpPr>
        <p:spPr>
          <a:xfrm>
            <a:off x="879949" y="957123"/>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1. Ý tưởng thuật toán</a:t>
            </a:r>
          </a:p>
        </p:txBody>
      </p:sp>
      <p:sp>
        <p:nvSpPr>
          <p:cNvPr id="16" name="Google Shape;148;p34">
            <a:extLst>
              <a:ext uri="{FF2B5EF4-FFF2-40B4-BE49-F238E27FC236}">
                <a16:creationId xmlns:a16="http://schemas.microsoft.com/office/drawing/2014/main" id="{1B4AF3CD-1D0E-4F3C-AC84-1BA14DF6E5FA}"/>
              </a:ext>
            </a:extLst>
          </p:cNvPr>
          <p:cNvSpPr txBox="1">
            <a:spLocks/>
          </p:cNvSpPr>
          <p:nvPr/>
        </p:nvSpPr>
        <p:spPr>
          <a:xfrm>
            <a:off x="1058388" y="1450504"/>
            <a:ext cx="6248675"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a:solidFill>
                  <a:srgbClr val="6AA84F"/>
                </a:solidFill>
              </a:rPr>
              <a:t>Thuật toán Ingres : </a:t>
            </a:r>
            <a:r>
              <a:rPr lang="en-US">
                <a:solidFill>
                  <a:schemeClr val="bg2"/>
                </a:solidFill>
              </a:rPr>
              <a:t>ý tưởng: sử dụng thuật toán tối ưu hóa câu truy vấn động</a:t>
            </a:r>
            <a:endParaRPr lang="en-US">
              <a:solidFill>
                <a:schemeClr val="bg2"/>
              </a:solidFill>
              <a:latin typeface="Quicksand Light" panose="020B0604020202020204" charset="0"/>
            </a:endParaRPr>
          </a:p>
        </p:txBody>
      </p:sp>
      <p:sp>
        <p:nvSpPr>
          <p:cNvPr id="20" name="Google Shape;915;p66">
            <a:extLst>
              <a:ext uri="{FF2B5EF4-FFF2-40B4-BE49-F238E27FC236}">
                <a16:creationId xmlns:a16="http://schemas.microsoft.com/office/drawing/2014/main" id="{20A79DC8-1B5F-4CDD-8C7E-B4AC1033E852}"/>
              </a:ext>
            </a:extLst>
          </p:cNvPr>
          <p:cNvSpPr txBox="1">
            <a:spLocks/>
          </p:cNvSpPr>
          <p:nvPr/>
        </p:nvSpPr>
        <p:spPr>
          <a:xfrm>
            <a:off x="790778" y="2152491"/>
            <a:ext cx="6783897" cy="2765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600">
                <a:effectLst/>
                <a:latin typeface="Quicksand Light" panose="020B0604020202020204" charset="0"/>
                <a:ea typeface="Calibri" panose="020F0502020204030204" pitchFamily="34" charset="0"/>
              </a:rPr>
              <a:t>Ph</a:t>
            </a:r>
            <a:r>
              <a:rPr lang="en-US" sz="1600">
                <a:latin typeface="Quicksand Light" panose="020B0604020202020204" charset="0"/>
                <a:ea typeface="Calibri" panose="020F0502020204030204" pitchFamily="34" charset="0"/>
              </a:rPr>
              <a:t>ân tích truy vấn đa biến đầu tiên thành một dãy các truy vấn con </a:t>
            </a:r>
            <a:endParaRPr lang="vi-VN" sz="16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600">
                <a:latin typeface="Quicksand Light" panose="020B0604020202020204" charset="0"/>
              </a:rPr>
              <a:t>Truy vấn con được xử lý bở “Bộ định tuyến truy vấn một biến” </a:t>
            </a:r>
          </a:p>
          <a:p>
            <a:pPr algn="l">
              <a:buClr>
                <a:schemeClr val="lt2"/>
              </a:buClr>
              <a:buFont typeface="Quicksand Light"/>
              <a:buChar char="●"/>
            </a:pPr>
            <a:r>
              <a:rPr lang="en-US" sz="1600">
                <a:latin typeface="Quicksand Light" panose="020B0604020202020204" charset="0"/>
              </a:rPr>
              <a:t>Phân tích truy vấn q thành hai câu truy vấn con </a:t>
            </a:r>
            <a:r>
              <a:rPr lang="en-US" sz="1600">
                <a:effectLst/>
                <a:latin typeface="Quicksand Light" panose="020B0604020202020204" charset="0"/>
                <a:ea typeface="Calibri" panose="020F0502020204030204" pitchFamily="34" charset="0"/>
              </a:rPr>
              <a:t>q­</a:t>
            </a:r>
            <a:r>
              <a:rPr lang="en-US" sz="1600" baseline="-25000">
                <a:effectLst/>
                <a:latin typeface="Quicksand Light" panose="020B0604020202020204" charset="0"/>
                <a:ea typeface="Calibri" panose="020F0502020204030204" pitchFamily="34" charset="0"/>
              </a:rPr>
              <a:t>i-1</a:t>
            </a:r>
            <a:r>
              <a:rPr lang="en-US" sz="1600">
                <a:effectLst/>
                <a:latin typeface="Quicksand Light" panose="020B0604020202020204" charset="0"/>
                <a:ea typeface="Calibri" panose="020F0502020204030204" pitchFamily="34" charset="0"/>
              </a:rPr>
              <a:t> và q­</a:t>
            </a:r>
            <a:r>
              <a:rPr lang="en-US" sz="1600" baseline="-25000">
                <a:effectLst/>
                <a:latin typeface="Quicksand Light" panose="020B0604020202020204" charset="0"/>
                <a:ea typeface="Calibri" panose="020F0502020204030204" pitchFamily="34" charset="0"/>
              </a:rPr>
              <a:t>I</a:t>
            </a:r>
          </a:p>
          <a:p>
            <a:pPr marL="127000" indent="0" algn="l">
              <a:buClr>
                <a:schemeClr val="lt2"/>
              </a:buClr>
            </a:pPr>
            <a:endParaRPr lang="en-US" sz="1600" baseline="-25000">
              <a:latin typeface="Quicksand Light" panose="020B0604020202020204" charset="0"/>
            </a:endParaRPr>
          </a:p>
          <a:p>
            <a:pPr marL="127000" indent="0" algn="l">
              <a:buClr>
                <a:schemeClr val="lt2"/>
              </a:buClr>
            </a:pPr>
            <a:r>
              <a:rPr lang="en-US" sz="1600">
                <a:effectLst/>
                <a:latin typeface="Quicksand Light" panose="020B0604020202020204" charset="0"/>
                <a:ea typeface="Calibri" panose="020F0502020204030204" pitchFamily="34" charset="0"/>
              </a:rPr>
              <a:t>-&gt;Bộ xử lý câu truy vấn INGRES phân tích q thành n câu truy vấn q</a:t>
            </a:r>
            <a:r>
              <a:rPr lang="en-US" sz="1600" baseline="-25000">
                <a:effectLst/>
                <a:latin typeface="Quicksand Light" panose="020B0604020202020204" charset="0"/>
                <a:ea typeface="Calibri" panose="020F0502020204030204" pitchFamily="34" charset="0"/>
              </a:rPr>
              <a:t>1</a:t>
            </a:r>
            <a:r>
              <a:rPr lang="en-US" sz="1600">
                <a:effectLst/>
                <a:latin typeface="Quicksand Light" panose="020B0604020202020204" charset="0"/>
                <a:ea typeface="Calibri" panose="020F0502020204030204" pitchFamily="34" charset="0"/>
                <a:cs typeface="Calibri" panose="020F0502020204030204" pitchFamily="34" charset="0"/>
                <a:sym typeface="Symbol" panose="05050102010706020507" pitchFamily="18" charset="2"/>
              </a:rPr>
              <a:t></a:t>
            </a:r>
            <a:r>
              <a:rPr lang="en-US" sz="1600">
                <a:effectLst/>
                <a:latin typeface="Quicksand Light" panose="020B0604020202020204" charset="0"/>
                <a:ea typeface="Calibri" panose="020F0502020204030204" pitchFamily="34" charset="0"/>
              </a:rPr>
              <a:t> q</a:t>
            </a:r>
            <a:r>
              <a:rPr lang="en-US" sz="1600" baseline="-25000">
                <a:effectLst/>
                <a:latin typeface="Quicksand Light" panose="020B0604020202020204" charset="0"/>
                <a:ea typeface="Calibri" panose="020F0502020204030204" pitchFamily="34" charset="0"/>
              </a:rPr>
              <a:t>2</a:t>
            </a:r>
            <a:r>
              <a:rPr lang="en-US" sz="1600">
                <a:effectLst/>
                <a:latin typeface="Quicksand Light" panose="020B0604020202020204" charset="0"/>
                <a:ea typeface="Calibri" panose="020F0502020204030204" pitchFamily="34" charset="0"/>
                <a:cs typeface="Calibri" panose="020F0502020204030204" pitchFamily="34" charset="0"/>
                <a:sym typeface="Symbol" panose="05050102010706020507" pitchFamily="18" charset="2"/>
              </a:rPr>
              <a:t></a:t>
            </a:r>
            <a:r>
              <a:rPr lang="en-US" sz="1600">
                <a:effectLst/>
                <a:latin typeface="Quicksand Light" panose="020B0604020202020204" charset="0"/>
                <a:ea typeface="Calibri" panose="020F0502020204030204" pitchFamily="34" charset="0"/>
              </a:rPr>
              <a:t> q</a:t>
            </a:r>
            <a:r>
              <a:rPr lang="en-US" sz="1600" baseline="-25000">
                <a:effectLst/>
                <a:latin typeface="Quicksand Light" panose="020B0604020202020204" charset="0"/>
                <a:ea typeface="Calibri" panose="020F0502020204030204" pitchFamily="34" charset="0"/>
              </a:rPr>
              <a:t>3</a:t>
            </a:r>
            <a:r>
              <a:rPr lang="en-US" sz="1600">
                <a:effectLst/>
                <a:latin typeface="Quicksand Light" panose="020B0604020202020204" charset="0"/>
                <a:ea typeface="Calibri" panose="020F0502020204030204" pitchFamily="34" charset="0"/>
              </a:rPr>
              <a:t> ... </a:t>
            </a:r>
            <a:r>
              <a:rPr lang="en-US" sz="1600">
                <a:effectLst/>
                <a:latin typeface="Quicksand Light" panose="020B0604020202020204" charset="0"/>
                <a:ea typeface="Calibri" panose="020F0502020204030204" pitchFamily="34" charset="0"/>
                <a:cs typeface="Calibri" panose="020F0502020204030204" pitchFamily="34" charset="0"/>
                <a:sym typeface="Symbol" panose="05050102010706020507" pitchFamily="18" charset="2"/>
              </a:rPr>
              <a:t></a:t>
            </a:r>
            <a:r>
              <a:rPr lang="en-US" sz="1600">
                <a:effectLst/>
                <a:latin typeface="Quicksand Light" panose="020B0604020202020204" charset="0"/>
                <a:ea typeface="Calibri" panose="020F0502020204030204" pitchFamily="34" charset="0"/>
              </a:rPr>
              <a:t> q</a:t>
            </a:r>
            <a:r>
              <a:rPr lang="en-US" sz="1600" baseline="-25000">
                <a:effectLst/>
                <a:latin typeface="Quicksand Light" panose="020B0604020202020204" charset="0"/>
                <a:ea typeface="Calibri" panose="020F0502020204030204" pitchFamily="34" charset="0"/>
              </a:rPr>
              <a:t>n</a:t>
            </a:r>
            <a:r>
              <a:rPr lang="en-US" sz="1600">
                <a:effectLst/>
                <a:latin typeface="Quicksand Light" panose="020B0604020202020204" charset="0"/>
                <a:ea typeface="Calibri" panose="020F0502020204030204" pitchFamily="34" charset="0"/>
              </a:rPr>
              <a:t> .  </a:t>
            </a:r>
          </a:p>
          <a:p>
            <a:pPr marL="127000" indent="0" algn="l">
              <a:buClr>
                <a:schemeClr val="lt2"/>
              </a:buClr>
            </a:pPr>
            <a:r>
              <a:rPr lang="en-US" sz="1600">
                <a:latin typeface="Quicksand Light" panose="020B0604020202020204" charset="0"/>
                <a:ea typeface="Calibri" panose="020F0502020204030204" pitchFamily="34" charset="0"/>
              </a:rPr>
              <a:t>-&gt; Sử </a:t>
            </a:r>
            <a:r>
              <a:rPr lang="en-US" sz="1600">
                <a:effectLst/>
                <a:latin typeface="Quicksand Light" panose="020B0604020202020204" charset="0"/>
                <a:ea typeface="Calibri" panose="020F0502020204030204" pitchFamily="34" charset="0"/>
              </a:rPr>
              <a:t>dụng hai kỹ thuật cơ bản phân tách (detachment) và thay thế (substitution).</a:t>
            </a:r>
            <a:endParaRPr lang="vi-VN" sz="1600">
              <a:latin typeface="Quicksand Light" panose="020B0604020202020204" charset="0"/>
            </a:endParaRPr>
          </a:p>
        </p:txBody>
      </p:sp>
    </p:spTree>
    <p:extLst>
      <p:ext uri="{BB962C8B-B14F-4D97-AF65-F5344CB8AC3E}">
        <p14:creationId xmlns:p14="http://schemas.microsoft.com/office/powerpoint/2010/main" val="1784870814"/>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4" name="Google Shape;844;p62"/>
          <p:cNvGrpSpPr/>
          <p:nvPr/>
        </p:nvGrpSpPr>
        <p:grpSpPr>
          <a:xfrm>
            <a:off x="4405891" y="2447059"/>
            <a:ext cx="4738109" cy="2557744"/>
            <a:chOff x="2949925" y="981025"/>
            <a:chExt cx="5726504" cy="2855900"/>
          </a:xfrm>
        </p:grpSpPr>
        <p:pic>
          <p:nvPicPr>
            <p:cNvPr id="845" name="Google Shape;845;p62"/>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846" name="Google Shape;846;p62"/>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847" name="Google Shape;847;p62"/>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848" name="Google Shape;848;p62"/>
          <p:cNvSpPr txBox="1">
            <a:spLocks noGrp="1"/>
          </p:cNvSpPr>
          <p:nvPr>
            <p:ph type="title"/>
          </p:nvPr>
        </p:nvSpPr>
        <p:spPr>
          <a:xfrm>
            <a:off x="726225" y="438312"/>
            <a:ext cx="241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4.4 Thuật toán</a:t>
            </a:r>
            <a:endParaRPr/>
          </a:p>
        </p:txBody>
      </p:sp>
      <p:sp>
        <p:nvSpPr>
          <p:cNvPr id="15" name="Google Shape;148;p34">
            <a:extLst>
              <a:ext uri="{FF2B5EF4-FFF2-40B4-BE49-F238E27FC236}">
                <a16:creationId xmlns:a16="http://schemas.microsoft.com/office/drawing/2014/main" id="{93A5189E-4CE4-4D31-B384-8F970F8DC639}"/>
              </a:ext>
            </a:extLst>
          </p:cNvPr>
          <p:cNvSpPr txBox="1">
            <a:spLocks/>
          </p:cNvSpPr>
          <p:nvPr/>
        </p:nvSpPr>
        <p:spPr>
          <a:xfrm>
            <a:off x="879949" y="957123"/>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1. Ý tưởng thuật toán</a:t>
            </a:r>
          </a:p>
        </p:txBody>
      </p:sp>
      <p:sp>
        <p:nvSpPr>
          <p:cNvPr id="16" name="Google Shape;148;p34">
            <a:extLst>
              <a:ext uri="{FF2B5EF4-FFF2-40B4-BE49-F238E27FC236}">
                <a16:creationId xmlns:a16="http://schemas.microsoft.com/office/drawing/2014/main" id="{1B4AF3CD-1D0E-4F3C-AC84-1BA14DF6E5FA}"/>
              </a:ext>
            </a:extLst>
          </p:cNvPr>
          <p:cNvSpPr txBox="1">
            <a:spLocks/>
          </p:cNvSpPr>
          <p:nvPr/>
        </p:nvSpPr>
        <p:spPr>
          <a:xfrm>
            <a:off x="1058388" y="1343515"/>
            <a:ext cx="6248675"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a:solidFill>
                  <a:srgbClr val="6AA84F"/>
                </a:solidFill>
              </a:rPr>
              <a:t>Thuật toán System : </a:t>
            </a:r>
            <a:r>
              <a:rPr lang="en-US">
                <a:solidFill>
                  <a:schemeClr val="bg2"/>
                </a:solidFill>
              </a:rPr>
              <a:t>ý tưởng: sử dụng thuật toán tối ưu hóa truy vấn tĩnh</a:t>
            </a:r>
            <a:endParaRPr lang="en-US">
              <a:solidFill>
                <a:schemeClr val="bg2"/>
              </a:solidFill>
              <a:latin typeface="Quicksand Light" panose="020B0604020202020204" charset="0"/>
            </a:endParaRPr>
          </a:p>
        </p:txBody>
      </p:sp>
      <p:sp>
        <p:nvSpPr>
          <p:cNvPr id="20" name="Google Shape;915;p66">
            <a:extLst>
              <a:ext uri="{FF2B5EF4-FFF2-40B4-BE49-F238E27FC236}">
                <a16:creationId xmlns:a16="http://schemas.microsoft.com/office/drawing/2014/main" id="{20A79DC8-1B5F-4CDD-8C7E-B4AC1033E852}"/>
              </a:ext>
            </a:extLst>
          </p:cNvPr>
          <p:cNvSpPr txBox="1">
            <a:spLocks/>
          </p:cNvSpPr>
          <p:nvPr/>
        </p:nvSpPr>
        <p:spPr>
          <a:xfrm>
            <a:off x="726225" y="1953689"/>
            <a:ext cx="6783897" cy="2765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600">
                <a:latin typeface="Quicksand Light" panose="020B0604020202020204" charset="0"/>
                <a:ea typeface="Calibri" panose="020F0502020204030204" pitchFamily="34" charset="0"/>
                <a:cs typeface="Times New Roman" panose="02020603050405020304" pitchFamily="18" charset="0"/>
              </a:rPr>
              <a:t>Đầu vào là một cây đại số quan hệ </a:t>
            </a:r>
            <a:endParaRPr lang="vi-VN" sz="16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600">
                <a:latin typeface="Quicksand Light" panose="020B0604020202020204" charset="0"/>
              </a:rPr>
              <a:t>Đầu ra là sơ đồ quan hệ do phân tích một truy vấn SQL</a:t>
            </a:r>
          </a:p>
          <a:p>
            <a:pPr algn="l">
              <a:buClr>
                <a:schemeClr val="lt2"/>
              </a:buClr>
              <a:buFont typeface="Quicksand Light"/>
              <a:buChar char="●"/>
            </a:pPr>
            <a:r>
              <a:rPr lang="en-US" sz="1600">
                <a:latin typeface="Quicksand Light" panose="020B0604020202020204" charset="0"/>
              </a:rPr>
              <a:t>Gồm 2 bước chính:</a:t>
            </a:r>
          </a:p>
        </p:txBody>
      </p:sp>
      <p:sp>
        <p:nvSpPr>
          <p:cNvPr id="11" name="Google Shape;915;p66">
            <a:extLst>
              <a:ext uri="{FF2B5EF4-FFF2-40B4-BE49-F238E27FC236}">
                <a16:creationId xmlns:a16="http://schemas.microsoft.com/office/drawing/2014/main" id="{8E4DBBF2-F4C9-44F2-AE71-C130ABD107C4}"/>
              </a:ext>
            </a:extLst>
          </p:cNvPr>
          <p:cNvSpPr txBox="1">
            <a:spLocks/>
          </p:cNvSpPr>
          <p:nvPr/>
        </p:nvSpPr>
        <p:spPr>
          <a:xfrm>
            <a:off x="1180051" y="2803436"/>
            <a:ext cx="6783897" cy="2765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200">
                <a:latin typeface="Quicksand Light" panose="020B0604020202020204" charset="0"/>
                <a:ea typeface="Calibri" panose="020F0502020204030204" pitchFamily="34" charset="0"/>
                <a:cs typeface="Times New Roman" panose="02020603050405020304" pitchFamily="18" charset="0"/>
              </a:rPr>
              <a:t>Dự </a:t>
            </a:r>
            <a:r>
              <a:rPr lang="en-US" sz="1200">
                <a:effectLst/>
                <a:latin typeface="Quicksand Light" panose="020B0604020202020204" charset="0"/>
                <a:ea typeface="Calibri" panose="020F0502020204030204" pitchFamily="34" charset="0"/>
                <a:cs typeface="Calibri" panose="020F0502020204030204" pitchFamily="34" charset="0"/>
              </a:rPr>
              <a:t>đoán phương pháp truy nhập tới mỗi quan hệ đơn tốt nhất dựa trên một giả thiết chọn. </a:t>
            </a:r>
            <a:endParaRPr lang="vi-VN" sz="12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200">
                <a:latin typeface="Quicksand Light" panose="020B0604020202020204" charset="0"/>
              </a:rPr>
              <a:t>Mỗi quan hệ R, đánh giá tự kết nối tốt nhất. </a:t>
            </a:r>
          </a:p>
          <a:p>
            <a:pPr marL="127000" indent="0" algn="l">
              <a:buClr>
                <a:schemeClr val="lt2"/>
              </a:buClr>
            </a:pPr>
            <a:r>
              <a:rPr lang="en-US" sz="1200">
                <a:latin typeface="Quicksand Light" panose="020B0604020202020204" charset="0"/>
              </a:rPr>
              <a:t>        Có hai phương pháp để xem xét kết nối:</a:t>
            </a:r>
          </a:p>
        </p:txBody>
      </p:sp>
      <p:sp>
        <p:nvSpPr>
          <p:cNvPr id="12" name="Google Shape;915;p66">
            <a:extLst>
              <a:ext uri="{FF2B5EF4-FFF2-40B4-BE49-F238E27FC236}">
                <a16:creationId xmlns:a16="http://schemas.microsoft.com/office/drawing/2014/main" id="{024FA3CE-5740-43AF-AFDD-CE2986FFD904}"/>
              </a:ext>
            </a:extLst>
          </p:cNvPr>
          <p:cNvSpPr txBox="1">
            <a:spLocks/>
          </p:cNvSpPr>
          <p:nvPr/>
        </p:nvSpPr>
        <p:spPr>
          <a:xfrm>
            <a:off x="1633878" y="3619895"/>
            <a:ext cx="3401570" cy="5664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200">
                <a:latin typeface="Quicksand Light" panose="020B0604020202020204" charset="0"/>
                <a:ea typeface="Calibri" panose="020F0502020204030204" pitchFamily="34" charset="0"/>
                <a:cs typeface="Times New Roman" panose="02020603050405020304" pitchFamily="18" charset="0"/>
              </a:rPr>
              <a:t>Phương pháp 1: </a:t>
            </a:r>
            <a:r>
              <a:rPr lang="en-US" sz="1200">
                <a:latin typeface="Quicksand Light" panose="020B0604020202020204" charset="0"/>
              </a:rPr>
              <a:t>Vòng lặp lồng nhau</a:t>
            </a:r>
            <a:endParaRPr lang="vi-VN" sz="12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200">
                <a:latin typeface="Quicksand Light" panose="020B0604020202020204" charset="0"/>
              </a:rPr>
              <a:t>Phương pháp 2: Kết nối trộn</a:t>
            </a:r>
          </a:p>
        </p:txBody>
      </p:sp>
    </p:spTree>
    <p:extLst>
      <p:ext uri="{BB962C8B-B14F-4D97-AF65-F5344CB8AC3E}">
        <p14:creationId xmlns:p14="http://schemas.microsoft.com/office/powerpoint/2010/main" val="88299124"/>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grpSp>
        <p:nvGrpSpPr>
          <p:cNvPr id="214" name="Google Shape;214;p40"/>
          <p:cNvGrpSpPr/>
          <p:nvPr/>
        </p:nvGrpSpPr>
        <p:grpSpPr>
          <a:xfrm rot="5400000">
            <a:off x="2335412" y="1564896"/>
            <a:ext cx="4762658" cy="2207491"/>
            <a:chOff x="2190669" y="1697621"/>
            <a:chExt cx="4762658" cy="2207491"/>
          </a:xfrm>
        </p:grpSpPr>
        <p:cxnSp>
          <p:nvCxnSpPr>
            <p:cNvPr id="215" name="Google Shape;215;p40"/>
            <p:cNvCxnSpPr>
              <a:stCxn id="216" idx="4"/>
              <a:endCxn id="217" idx="0"/>
            </p:cNvCxnSpPr>
            <p:nvPr/>
          </p:nvCxnSpPr>
          <p:spPr>
            <a:xfrm>
              <a:off x="2638419" y="2593121"/>
              <a:ext cx="882900" cy="416400"/>
            </a:xfrm>
            <a:prstGeom prst="straightConnector1">
              <a:avLst/>
            </a:prstGeom>
            <a:noFill/>
            <a:ln w="9525" cap="flat" cmpd="sng">
              <a:solidFill>
                <a:srgbClr val="434343"/>
              </a:solidFill>
              <a:prstDash val="lgDashDot"/>
              <a:round/>
              <a:headEnd type="none" w="med" len="med"/>
              <a:tailEnd type="none" w="med" len="med"/>
            </a:ln>
          </p:spPr>
        </p:cxnSp>
        <p:cxnSp>
          <p:nvCxnSpPr>
            <p:cNvPr id="218" name="Google Shape;218;p40"/>
            <p:cNvCxnSpPr>
              <a:stCxn id="217" idx="0"/>
              <a:endCxn id="219" idx="4"/>
            </p:cNvCxnSpPr>
            <p:nvPr/>
          </p:nvCxnSpPr>
          <p:spPr>
            <a:xfrm rot="10800000" flipH="1">
              <a:off x="3521381" y="2593212"/>
              <a:ext cx="1050600" cy="416400"/>
            </a:xfrm>
            <a:prstGeom prst="straightConnector1">
              <a:avLst/>
            </a:prstGeom>
            <a:noFill/>
            <a:ln w="9525" cap="flat" cmpd="sng">
              <a:solidFill>
                <a:srgbClr val="434343"/>
              </a:solidFill>
              <a:prstDash val="lgDashDot"/>
              <a:round/>
              <a:headEnd type="none" w="med" len="med"/>
              <a:tailEnd type="none" w="med" len="med"/>
            </a:ln>
          </p:spPr>
        </p:cxnSp>
        <p:cxnSp>
          <p:nvCxnSpPr>
            <p:cNvPr id="220" name="Google Shape;220;p40"/>
            <p:cNvCxnSpPr>
              <a:stCxn id="219" idx="4"/>
              <a:endCxn id="221" idx="0"/>
            </p:cNvCxnSpPr>
            <p:nvPr/>
          </p:nvCxnSpPr>
          <p:spPr>
            <a:xfrm>
              <a:off x="4571998" y="2593121"/>
              <a:ext cx="1037400" cy="416400"/>
            </a:xfrm>
            <a:prstGeom prst="straightConnector1">
              <a:avLst/>
            </a:prstGeom>
            <a:noFill/>
            <a:ln w="9525" cap="flat" cmpd="sng">
              <a:solidFill>
                <a:srgbClr val="434343"/>
              </a:solidFill>
              <a:prstDash val="lgDashDot"/>
              <a:round/>
              <a:headEnd type="none" w="med" len="med"/>
              <a:tailEnd type="none" w="med" len="med"/>
            </a:ln>
          </p:spPr>
        </p:cxnSp>
        <p:cxnSp>
          <p:nvCxnSpPr>
            <p:cNvPr id="222" name="Google Shape;222;p40"/>
            <p:cNvCxnSpPr>
              <a:stCxn id="221" idx="0"/>
              <a:endCxn id="223" idx="4"/>
            </p:cNvCxnSpPr>
            <p:nvPr/>
          </p:nvCxnSpPr>
          <p:spPr>
            <a:xfrm rot="10800000" flipH="1">
              <a:off x="5609291" y="2593210"/>
              <a:ext cx="896400" cy="416400"/>
            </a:xfrm>
            <a:prstGeom prst="straightConnector1">
              <a:avLst/>
            </a:prstGeom>
            <a:noFill/>
            <a:ln w="9525" cap="flat" cmpd="sng">
              <a:solidFill>
                <a:srgbClr val="434343"/>
              </a:solidFill>
              <a:prstDash val="lgDashDot"/>
              <a:round/>
              <a:headEnd type="none" w="med" len="med"/>
              <a:tailEnd type="none" w="med" len="med"/>
            </a:ln>
          </p:spPr>
        </p:cxnSp>
        <p:sp>
          <p:nvSpPr>
            <p:cNvPr id="223" name="Google Shape;223;p40"/>
            <p:cNvSpPr/>
            <p:nvPr/>
          </p:nvSpPr>
          <p:spPr>
            <a:xfrm>
              <a:off x="6057826"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19" name="Google Shape;219;p40"/>
            <p:cNvSpPr/>
            <p:nvPr/>
          </p:nvSpPr>
          <p:spPr>
            <a:xfrm>
              <a:off x="4124248"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16" name="Google Shape;216;p40"/>
            <p:cNvSpPr/>
            <p:nvPr/>
          </p:nvSpPr>
          <p:spPr>
            <a:xfrm>
              <a:off x="2190669"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21" name="Google Shape;221;p40"/>
            <p:cNvSpPr/>
            <p:nvPr/>
          </p:nvSpPr>
          <p:spPr>
            <a:xfrm>
              <a:off x="5161541" y="3009610"/>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17" name="Google Shape;217;p40"/>
            <p:cNvSpPr/>
            <p:nvPr/>
          </p:nvSpPr>
          <p:spPr>
            <a:xfrm>
              <a:off x="3073631" y="3009612"/>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sp>
        <p:nvSpPr>
          <p:cNvPr id="224" name="Google Shape;224;p40"/>
          <p:cNvSpPr txBox="1">
            <a:spLocks noGrp="1"/>
          </p:cNvSpPr>
          <p:nvPr>
            <p:ph type="title"/>
          </p:nvPr>
        </p:nvSpPr>
        <p:spPr>
          <a:xfrm>
            <a:off x="726225" y="438312"/>
            <a:ext cx="2345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4.5 Bài toán</a:t>
            </a:r>
            <a:endParaRPr/>
          </a:p>
        </p:txBody>
      </p:sp>
      <p:grpSp>
        <p:nvGrpSpPr>
          <p:cNvPr id="225" name="Google Shape;225;p40"/>
          <p:cNvGrpSpPr/>
          <p:nvPr/>
        </p:nvGrpSpPr>
        <p:grpSpPr>
          <a:xfrm>
            <a:off x="21851845" y="9438751"/>
            <a:ext cx="7032187" cy="6398423"/>
            <a:chOff x="267375" y="1071875"/>
            <a:chExt cx="470500" cy="428550"/>
          </a:xfrm>
        </p:grpSpPr>
        <p:sp>
          <p:nvSpPr>
            <p:cNvPr id="226" name="Google Shape;226;p40"/>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0"/>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0"/>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0"/>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0"/>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0"/>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0"/>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6" name="Google Shape;236;p40"/>
          <p:cNvPicPr preferRelativeResize="0"/>
          <p:nvPr/>
        </p:nvPicPr>
        <p:blipFill rotWithShape="1">
          <a:blip r:embed="rId3">
            <a:alphaModFix/>
          </a:blip>
          <a:srcRect l="79" r="79"/>
          <a:stretch/>
        </p:blipFill>
        <p:spPr>
          <a:xfrm>
            <a:off x="3589920" y="1213873"/>
            <a:ext cx="883020" cy="818895"/>
          </a:xfrm>
          <a:prstGeom prst="rect">
            <a:avLst/>
          </a:prstGeom>
          <a:noFill/>
          <a:ln>
            <a:noFill/>
          </a:ln>
        </p:spPr>
      </p:pic>
      <p:pic>
        <p:nvPicPr>
          <p:cNvPr id="237" name="Google Shape;237;p40"/>
          <p:cNvPicPr preferRelativeResize="0"/>
          <p:nvPr/>
        </p:nvPicPr>
        <p:blipFill rotWithShape="1">
          <a:blip r:embed="rId4">
            <a:alphaModFix/>
          </a:blip>
          <a:srcRect t="79" b="69"/>
          <a:stretch/>
        </p:blipFill>
        <p:spPr>
          <a:xfrm>
            <a:off x="4881733" y="4211570"/>
            <a:ext cx="883022" cy="818415"/>
          </a:xfrm>
          <a:prstGeom prst="rect">
            <a:avLst/>
          </a:prstGeom>
          <a:noFill/>
          <a:ln>
            <a:noFill/>
          </a:ln>
        </p:spPr>
      </p:pic>
      <p:sp>
        <p:nvSpPr>
          <p:cNvPr id="239" name="Google Shape;239;p40"/>
          <p:cNvSpPr txBox="1"/>
          <p:nvPr/>
        </p:nvSpPr>
        <p:spPr>
          <a:xfrm>
            <a:off x="5897724" y="325095"/>
            <a:ext cx="2608075" cy="1099926"/>
          </a:xfrm>
          <a:prstGeom prst="rect">
            <a:avLst/>
          </a:prstGeom>
          <a:noFill/>
          <a:ln>
            <a:noFill/>
          </a:ln>
        </p:spPr>
        <p:txBody>
          <a:bodyPr spcFirstLastPara="1" wrap="square" lIns="91425" tIns="91425" rIns="91425" bIns="91425" anchor="t" anchorCtr="0">
            <a:noAutofit/>
          </a:bodyPr>
          <a:lstStyle/>
          <a:p>
            <a:pPr>
              <a:spcAft>
                <a:spcPts val="1600"/>
              </a:spcAft>
            </a:pPr>
            <a:r>
              <a:rPr lang="en-US">
                <a:solidFill>
                  <a:schemeClr val="bg2"/>
                </a:solidFill>
                <a:uFill>
                  <a:noFill/>
                </a:uFill>
                <a:latin typeface="Quicksand Light" panose="020B0604020202020204" charset="0"/>
              </a:rPr>
              <a:t>Thuật toán tối ưu hóa INGRES xử lý đệ quy đến khi hết truy vấn đa quan hệ</a:t>
            </a:r>
          </a:p>
          <a:p>
            <a:pPr marL="0" lvl="0" indent="0" algn="ctr" rtl="0">
              <a:spcBef>
                <a:spcPts val="0"/>
              </a:spcBef>
              <a:spcAft>
                <a:spcPts val="1600"/>
              </a:spcAft>
              <a:buNone/>
            </a:pPr>
            <a:endParaRPr sz="1800" b="1">
              <a:solidFill>
                <a:schemeClr val="lt2"/>
              </a:solidFill>
              <a:latin typeface="Quicksand Light"/>
              <a:ea typeface="Quicksand Light"/>
              <a:cs typeface="Quicksand Light"/>
              <a:sym typeface="Quicksand Light"/>
            </a:endParaRPr>
          </a:p>
        </p:txBody>
      </p:sp>
      <p:sp>
        <p:nvSpPr>
          <p:cNvPr id="240" name="Google Shape;240;p40"/>
          <p:cNvSpPr txBox="1"/>
          <p:nvPr/>
        </p:nvSpPr>
        <p:spPr>
          <a:xfrm>
            <a:off x="1109150" y="1150807"/>
            <a:ext cx="2442194" cy="1281581"/>
          </a:xfrm>
          <a:prstGeom prst="rect">
            <a:avLst/>
          </a:prstGeom>
          <a:noFill/>
          <a:ln>
            <a:noFill/>
          </a:ln>
        </p:spPr>
        <p:txBody>
          <a:bodyPr spcFirstLastPara="1" wrap="square" lIns="91425" tIns="91425" rIns="91425" bIns="91425" anchor="t" anchorCtr="0">
            <a:noAutofit/>
          </a:bodyPr>
          <a:lstStyle/>
          <a:p>
            <a:pPr algn="r">
              <a:spcAft>
                <a:spcPts val="1600"/>
              </a:spcAft>
            </a:pPr>
            <a:r>
              <a:rPr lang="en-US">
                <a:solidFill>
                  <a:schemeClr val="bg2"/>
                </a:solidFill>
                <a:latin typeface="Quicksand Light" panose="020B0604020202020204" charset="0"/>
              </a:rPr>
              <a:t>Thuật toán có thể áp dụng cho các phép chọn và các phép chiếu khi có thể sử dụng kỹ thuật tách</a:t>
            </a:r>
          </a:p>
          <a:p>
            <a:pPr marL="0" lvl="0" indent="0" algn="r" rtl="0">
              <a:spcBef>
                <a:spcPts val="0"/>
              </a:spcBef>
              <a:spcAft>
                <a:spcPts val="1600"/>
              </a:spcAft>
              <a:buNone/>
            </a:pPr>
            <a:endParaRPr sz="1800" b="1">
              <a:solidFill>
                <a:schemeClr val="lt2"/>
              </a:solidFill>
              <a:latin typeface="Quicksand Light"/>
              <a:ea typeface="Quicksand Light"/>
              <a:cs typeface="Quicksand Light"/>
              <a:sym typeface="Quicksand Light"/>
            </a:endParaRPr>
          </a:p>
        </p:txBody>
      </p:sp>
      <p:sp>
        <p:nvSpPr>
          <p:cNvPr id="241" name="Google Shape;241;p40"/>
          <p:cNvSpPr txBox="1"/>
          <p:nvPr/>
        </p:nvSpPr>
        <p:spPr>
          <a:xfrm>
            <a:off x="5878526" y="2051988"/>
            <a:ext cx="2668402" cy="1206195"/>
          </a:xfrm>
          <a:prstGeom prst="rect">
            <a:avLst/>
          </a:prstGeom>
          <a:noFill/>
          <a:ln>
            <a:noFill/>
          </a:ln>
        </p:spPr>
        <p:txBody>
          <a:bodyPr spcFirstLastPara="1" wrap="square" lIns="91425" tIns="91425" rIns="91425" bIns="91425" anchor="t" anchorCtr="0">
            <a:noAutofit/>
          </a:bodyPr>
          <a:lstStyle/>
          <a:p>
            <a:pPr>
              <a:spcAft>
                <a:spcPts val="1600"/>
              </a:spcAft>
            </a:pPr>
            <a:r>
              <a:rPr lang="en-US">
                <a:solidFill>
                  <a:schemeClr val="bg2"/>
                </a:solidFill>
                <a:latin typeface="Quicksand Light" panose="020B0604020202020204" charset="0"/>
              </a:rPr>
              <a:t>Kết quả của câu truy vấn đơn quan hệ được lưu trong cấu trúc dữ liệu có khả năng tối ưu hóa những câu truy vấn sau và được ovQP sử dụng</a:t>
            </a:r>
          </a:p>
          <a:p>
            <a:pPr marL="0" lvl="0" indent="0" rtl="0">
              <a:spcBef>
                <a:spcPts val="0"/>
              </a:spcBef>
              <a:spcAft>
                <a:spcPts val="1600"/>
              </a:spcAft>
              <a:buNone/>
            </a:pPr>
            <a:endParaRPr lang="en-US" sz="1800" b="1">
              <a:solidFill>
                <a:schemeClr val="lt2"/>
              </a:solidFill>
              <a:latin typeface="Quicksand Light"/>
              <a:ea typeface="Quicksand Light"/>
              <a:cs typeface="Quicksand Light"/>
              <a:sym typeface="Quicksand Light"/>
            </a:endParaRPr>
          </a:p>
        </p:txBody>
      </p:sp>
      <p:sp>
        <p:nvSpPr>
          <p:cNvPr id="242" name="Google Shape;242;p40"/>
          <p:cNvSpPr txBox="1"/>
          <p:nvPr/>
        </p:nvSpPr>
        <p:spPr>
          <a:xfrm>
            <a:off x="1091196" y="3363504"/>
            <a:ext cx="2465228" cy="1056095"/>
          </a:xfrm>
          <a:prstGeom prst="rect">
            <a:avLst/>
          </a:prstGeom>
          <a:noFill/>
          <a:ln>
            <a:noFill/>
          </a:ln>
        </p:spPr>
        <p:txBody>
          <a:bodyPr spcFirstLastPara="1" wrap="square" lIns="91425" tIns="91425" rIns="91425" bIns="91425" anchor="t" anchorCtr="0">
            <a:noAutofit/>
          </a:bodyPr>
          <a:lstStyle/>
          <a:p>
            <a:pPr algn="r">
              <a:spcAft>
                <a:spcPts val="1600"/>
              </a:spcAft>
            </a:pPr>
            <a:r>
              <a:rPr lang="en-US">
                <a:solidFill>
                  <a:schemeClr val="bg2"/>
                </a:solidFill>
                <a:latin typeface="Quicksand Light" panose="020B0604020202020204" charset="0"/>
              </a:rPr>
              <a:t>Các câu truy vấn bất khả giản còn lại sau khi tách được xử lý bằng phép thế bộ</a:t>
            </a:r>
          </a:p>
          <a:p>
            <a:pPr marL="0" lvl="0" indent="0" algn="ctr" rtl="0">
              <a:spcBef>
                <a:spcPts val="0"/>
              </a:spcBef>
              <a:spcAft>
                <a:spcPts val="1600"/>
              </a:spcAft>
              <a:buNone/>
            </a:pPr>
            <a:endParaRPr sz="1800" b="1">
              <a:solidFill>
                <a:schemeClr val="lt2"/>
              </a:solidFill>
              <a:latin typeface="Quicksand Light"/>
              <a:ea typeface="Quicksand Light"/>
              <a:cs typeface="Quicksand Light"/>
              <a:sym typeface="Quicksand Light"/>
            </a:endParaRPr>
          </a:p>
        </p:txBody>
      </p:sp>
      <p:sp>
        <p:nvSpPr>
          <p:cNvPr id="243" name="Google Shape;243;p40"/>
          <p:cNvSpPr txBox="1"/>
          <p:nvPr/>
        </p:nvSpPr>
        <p:spPr>
          <a:xfrm>
            <a:off x="5897724" y="4320954"/>
            <a:ext cx="1997231" cy="632046"/>
          </a:xfrm>
          <a:prstGeom prst="rect">
            <a:avLst/>
          </a:prstGeom>
          <a:noFill/>
          <a:ln>
            <a:noFill/>
          </a:ln>
        </p:spPr>
        <p:txBody>
          <a:bodyPr spcFirstLastPara="1" wrap="square" lIns="91425" tIns="91425" rIns="91425" bIns="91425" anchor="t" anchorCtr="0">
            <a:noAutofit/>
          </a:bodyPr>
          <a:lstStyle/>
          <a:p>
            <a:pPr>
              <a:spcAft>
                <a:spcPts val="1600"/>
              </a:spcAft>
            </a:pPr>
            <a:r>
              <a:rPr lang="en-US">
                <a:solidFill>
                  <a:schemeClr val="bg2"/>
                </a:solidFill>
                <a:latin typeface="Quicksand Light" panose="020B0604020202020204" charset="0"/>
              </a:rPr>
              <a:t>Câu truy vấn bất khả giản n(ký hiệu: MRQ)</a:t>
            </a:r>
          </a:p>
          <a:p>
            <a:pPr marL="0" lvl="0" indent="0" algn="ctr" rtl="0">
              <a:spcBef>
                <a:spcPts val="0"/>
              </a:spcBef>
              <a:spcAft>
                <a:spcPts val="1600"/>
              </a:spcAft>
              <a:buNone/>
            </a:pPr>
            <a:endParaRPr sz="1800" b="1">
              <a:solidFill>
                <a:schemeClr val="lt2"/>
              </a:solidFill>
              <a:latin typeface="Quicksand Light"/>
              <a:ea typeface="Quicksand Light"/>
              <a:cs typeface="Quicksand Light"/>
              <a:sym typeface="Quicksand Light"/>
            </a:endParaRPr>
          </a:p>
        </p:txBody>
      </p:sp>
      <p:sp>
        <p:nvSpPr>
          <p:cNvPr id="244" name="Google Shape;244;p40"/>
          <p:cNvSpPr/>
          <p:nvPr/>
        </p:nvSpPr>
        <p:spPr>
          <a:xfrm>
            <a:off x="5148337" y="544217"/>
            <a:ext cx="381529" cy="381692"/>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40"/>
          <p:cNvGrpSpPr/>
          <p:nvPr/>
        </p:nvGrpSpPr>
        <p:grpSpPr>
          <a:xfrm>
            <a:off x="3865597" y="1419827"/>
            <a:ext cx="381529" cy="381529"/>
            <a:chOff x="-6354300" y="2757075"/>
            <a:chExt cx="292225" cy="292225"/>
          </a:xfrm>
        </p:grpSpPr>
        <p:sp>
          <p:nvSpPr>
            <p:cNvPr id="246" name="Google Shape;246;p4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40"/>
          <p:cNvGrpSpPr/>
          <p:nvPr/>
        </p:nvGrpSpPr>
        <p:grpSpPr>
          <a:xfrm>
            <a:off x="5196814" y="4331299"/>
            <a:ext cx="380517" cy="382541"/>
            <a:chOff x="-3852025" y="2764950"/>
            <a:chExt cx="291450" cy="293000"/>
          </a:xfrm>
        </p:grpSpPr>
        <p:sp>
          <p:nvSpPr>
            <p:cNvPr id="251" name="Google Shape;251;p40"/>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40"/>
          <p:cNvGrpSpPr/>
          <p:nvPr/>
        </p:nvGrpSpPr>
        <p:grpSpPr>
          <a:xfrm>
            <a:off x="3902206" y="3529008"/>
            <a:ext cx="381529" cy="380517"/>
            <a:chOff x="-937025" y="2064750"/>
            <a:chExt cx="292225" cy="291450"/>
          </a:xfrm>
        </p:grpSpPr>
        <p:sp>
          <p:nvSpPr>
            <p:cNvPr id="254" name="Google Shape;254;p40"/>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40"/>
          <p:cNvGrpSpPr/>
          <p:nvPr/>
        </p:nvGrpSpPr>
        <p:grpSpPr>
          <a:xfrm>
            <a:off x="5176690" y="2382306"/>
            <a:ext cx="293107" cy="380517"/>
            <a:chOff x="-3462150" y="2046625"/>
            <a:chExt cx="224500" cy="291450"/>
          </a:xfrm>
        </p:grpSpPr>
        <p:sp>
          <p:nvSpPr>
            <p:cNvPr id="258" name="Google Shape;258;p40"/>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0"/>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0"/>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Google Shape;495;p51">
            <a:extLst>
              <a:ext uri="{FF2B5EF4-FFF2-40B4-BE49-F238E27FC236}">
                <a16:creationId xmlns:a16="http://schemas.microsoft.com/office/drawing/2014/main" id="{EA59E416-3CF1-4457-BA8C-E070FD1E8999}"/>
              </a:ext>
            </a:extLst>
          </p:cNvPr>
          <p:cNvPicPr preferRelativeResize="0"/>
          <p:nvPr/>
        </p:nvPicPr>
        <p:blipFill>
          <a:blip r:embed="rId5">
            <a:alphaModFix/>
          </a:blip>
          <a:stretch>
            <a:fillRect/>
          </a:stretch>
        </p:blipFill>
        <p:spPr>
          <a:xfrm>
            <a:off x="4981604" y="332540"/>
            <a:ext cx="808847" cy="819252"/>
          </a:xfrm>
          <a:prstGeom prst="rect">
            <a:avLst/>
          </a:prstGeom>
          <a:noFill/>
          <a:ln>
            <a:noFill/>
          </a:ln>
        </p:spPr>
      </p:pic>
      <p:pic>
        <p:nvPicPr>
          <p:cNvPr id="58" name="Google Shape;495;p51">
            <a:extLst>
              <a:ext uri="{FF2B5EF4-FFF2-40B4-BE49-F238E27FC236}">
                <a16:creationId xmlns:a16="http://schemas.microsoft.com/office/drawing/2014/main" id="{58FA4248-8032-44B2-A9B5-5E74014FB4C7}"/>
              </a:ext>
            </a:extLst>
          </p:cNvPr>
          <p:cNvPicPr preferRelativeResize="0"/>
          <p:nvPr/>
        </p:nvPicPr>
        <p:blipFill>
          <a:blip r:embed="rId5">
            <a:alphaModFix/>
          </a:blip>
          <a:stretch>
            <a:fillRect/>
          </a:stretch>
        </p:blipFill>
        <p:spPr>
          <a:xfrm>
            <a:off x="3663868" y="3258184"/>
            <a:ext cx="809072" cy="817629"/>
          </a:xfrm>
          <a:prstGeom prst="rect">
            <a:avLst/>
          </a:prstGeom>
          <a:noFill/>
          <a:ln>
            <a:noFill/>
          </a:ln>
        </p:spPr>
      </p:pic>
      <p:pic>
        <p:nvPicPr>
          <p:cNvPr id="59" name="Google Shape;498;p51">
            <a:extLst>
              <a:ext uri="{FF2B5EF4-FFF2-40B4-BE49-F238E27FC236}">
                <a16:creationId xmlns:a16="http://schemas.microsoft.com/office/drawing/2014/main" id="{6B5E74C4-01C8-4ED6-8929-3B92FEF4D4FC}"/>
              </a:ext>
            </a:extLst>
          </p:cNvPr>
          <p:cNvPicPr preferRelativeResize="0"/>
          <p:nvPr/>
        </p:nvPicPr>
        <p:blipFill>
          <a:blip r:embed="rId6">
            <a:alphaModFix/>
          </a:blip>
          <a:stretch>
            <a:fillRect/>
          </a:stretch>
        </p:blipFill>
        <p:spPr>
          <a:xfrm>
            <a:off x="4904402" y="2277068"/>
            <a:ext cx="860353" cy="826739"/>
          </a:xfrm>
          <a:prstGeom prst="rect">
            <a:avLst/>
          </a:prstGeom>
          <a:noFill/>
          <a:ln>
            <a:noFill/>
          </a:ln>
        </p:spPr>
      </p:pic>
    </p:spTree>
    <p:extLst>
      <p:ext uri="{BB962C8B-B14F-4D97-AF65-F5344CB8AC3E}">
        <p14:creationId xmlns:p14="http://schemas.microsoft.com/office/powerpoint/2010/main" val="20800662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50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1000"/>
                                        <p:tgtEl>
                                          <p:spTgt spid="239"/>
                                        </p:tgtEl>
                                      </p:cBhvr>
                                    </p:animEffect>
                                    <p:anim calcmode="lin" valueType="num">
                                      <p:cBhvr>
                                        <p:cTn id="8" dur="1000" fill="hold"/>
                                        <p:tgtEl>
                                          <p:spTgt spid="239"/>
                                        </p:tgtEl>
                                        <p:attrNameLst>
                                          <p:attrName>ppt_x</p:attrName>
                                        </p:attrNameLst>
                                      </p:cBhvr>
                                      <p:tavLst>
                                        <p:tav tm="0">
                                          <p:val>
                                            <p:strVal val="#ppt_x"/>
                                          </p:val>
                                        </p:tav>
                                        <p:tav tm="100000">
                                          <p:val>
                                            <p:strVal val="#ppt_x"/>
                                          </p:val>
                                        </p:tav>
                                      </p:tavLst>
                                    </p:anim>
                                    <p:anim calcmode="lin" valueType="num">
                                      <p:cBhvr>
                                        <p:cTn id="9" dur="1000" fill="hold"/>
                                        <p:tgtEl>
                                          <p:spTgt spid="2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500"/>
                                  </p:stCondLst>
                                  <p:childTnLst>
                                    <p:set>
                                      <p:cBhvr>
                                        <p:cTn id="13" dur="1" fill="hold">
                                          <p:stCondLst>
                                            <p:cond delay="0"/>
                                          </p:stCondLst>
                                        </p:cTn>
                                        <p:tgtEl>
                                          <p:spTgt spid="240"/>
                                        </p:tgtEl>
                                        <p:attrNameLst>
                                          <p:attrName>style.visibility</p:attrName>
                                        </p:attrNameLst>
                                      </p:cBhvr>
                                      <p:to>
                                        <p:strVal val="visible"/>
                                      </p:to>
                                    </p:set>
                                    <p:animEffect transition="in" filter="fade">
                                      <p:cBhvr>
                                        <p:cTn id="14" dur="1000"/>
                                        <p:tgtEl>
                                          <p:spTgt spid="240"/>
                                        </p:tgtEl>
                                      </p:cBhvr>
                                    </p:animEffect>
                                    <p:anim calcmode="lin" valueType="num">
                                      <p:cBhvr>
                                        <p:cTn id="15" dur="1000" fill="hold"/>
                                        <p:tgtEl>
                                          <p:spTgt spid="240"/>
                                        </p:tgtEl>
                                        <p:attrNameLst>
                                          <p:attrName>ppt_x</p:attrName>
                                        </p:attrNameLst>
                                      </p:cBhvr>
                                      <p:tavLst>
                                        <p:tav tm="0">
                                          <p:val>
                                            <p:strVal val="#ppt_x"/>
                                          </p:val>
                                        </p:tav>
                                        <p:tav tm="100000">
                                          <p:val>
                                            <p:strVal val="#ppt_x"/>
                                          </p:val>
                                        </p:tav>
                                      </p:tavLst>
                                    </p:anim>
                                    <p:anim calcmode="lin" valueType="num">
                                      <p:cBhvr>
                                        <p:cTn id="16" dur="1000" fill="hold"/>
                                        <p:tgtEl>
                                          <p:spTgt spid="2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500"/>
                                  </p:stCondLst>
                                  <p:childTnLst>
                                    <p:set>
                                      <p:cBhvr>
                                        <p:cTn id="20" dur="1" fill="hold">
                                          <p:stCondLst>
                                            <p:cond delay="0"/>
                                          </p:stCondLst>
                                        </p:cTn>
                                        <p:tgtEl>
                                          <p:spTgt spid="241"/>
                                        </p:tgtEl>
                                        <p:attrNameLst>
                                          <p:attrName>style.visibility</p:attrName>
                                        </p:attrNameLst>
                                      </p:cBhvr>
                                      <p:to>
                                        <p:strVal val="visible"/>
                                      </p:to>
                                    </p:set>
                                    <p:animEffect transition="in" filter="fade">
                                      <p:cBhvr>
                                        <p:cTn id="21" dur="1000"/>
                                        <p:tgtEl>
                                          <p:spTgt spid="241"/>
                                        </p:tgtEl>
                                      </p:cBhvr>
                                    </p:animEffect>
                                    <p:anim calcmode="lin" valueType="num">
                                      <p:cBhvr>
                                        <p:cTn id="22" dur="1000" fill="hold"/>
                                        <p:tgtEl>
                                          <p:spTgt spid="241"/>
                                        </p:tgtEl>
                                        <p:attrNameLst>
                                          <p:attrName>ppt_x</p:attrName>
                                        </p:attrNameLst>
                                      </p:cBhvr>
                                      <p:tavLst>
                                        <p:tav tm="0">
                                          <p:val>
                                            <p:strVal val="#ppt_x"/>
                                          </p:val>
                                        </p:tav>
                                        <p:tav tm="100000">
                                          <p:val>
                                            <p:strVal val="#ppt_x"/>
                                          </p:val>
                                        </p:tav>
                                      </p:tavLst>
                                    </p:anim>
                                    <p:anim calcmode="lin" valueType="num">
                                      <p:cBhvr>
                                        <p:cTn id="23" dur="1000" fill="hold"/>
                                        <p:tgtEl>
                                          <p:spTgt spid="2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500"/>
                                  </p:stCondLst>
                                  <p:childTnLst>
                                    <p:set>
                                      <p:cBhvr>
                                        <p:cTn id="27" dur="1" fill="hold">
                                          <p:stCondLst>
                                            <p:cond delay="0"/>
                                          </p:stCondLst>
                                        </p:cTn>
                                        <p:tgtEl>
                                          <p:spTgt spid="242"/>
                                        </p:tgtEl>
                                        <p:attrNameLst>
                                          <p:attrName>style.visibility</p:attrName>
                                        </p:attrNameLst>
                                      </p:cBhvr>
                                      <p:to>
                                        <p:strVal val="visible"/>
                                      </p:to>
                                    </p:set>
                                    <p:animEffect transition="in" filter="fade">
                                      <p:cBhvr>
                                        <p:cTn id="28" dur="1000"/>
                                        <p:tgtEl>
                                          <p:spTgt spid="242"/>
                                        </p:tgtEl>
                                      </p:cBhvr>
                                    </p:animEffect>
                                    <p:anim calcmode="lin" valueType="num">
                                      <p:cBhvr>
                                        <p:cTn id="29" dur="1000" fill="hold"/>
                                        <p:tgtEl>
                                          <p:spTgt spid="242"/>
                                        </p:tgtEl>
                                        <p:attrNameLst>
                                          <p:attrName>ppt_x</p:attrName>
                                        </p:attrNameLst>
                                      </p:cBhvr>
                                      <p:tavLst>
                                        <p:tav tm="0">
                                          <p:val>
                                            <p:strVal val="#ppt_x"/>
                                          </p:val>
                                        </p:tav>
                                        <p:tav tm="100000">
                                          <p:val>
                                            <p:strVal val="#ppt_x"/>
                                          </p:val>
                                        </p:tav>
                                      </p:tavLst>
                                    </p:anim>
                                    <p:anim calcmode="lin" valueType="num">
                                      <p:cBhvr>
                                        <p:cTn id="30" dur="1000" fill="hold"/>
                                        <p:tgtEl>
                                          <p:spTgt spid="24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500"/>
                                  </p:stCondLst>
                                  <p:childTnLst>
                                    <p:set>
                                      <p:cBhvr>
                                        <p:cTn id="34" dur="1" fill="hold">
                                          <p:stCondLst>
                                            <p:cond delay="0"/>
                                          </p:stCondLst>
                                        </p:cTn>
                                        <p:tgtEl>
                                          <p:spTgt spid="243"/>
                                        </p:tgtEl>
                                        <p:attrNameLst>
                                          <p:attrName>style.visibility</p:attrName>
                                        </p:attrNameLst>
                                      </p:cBhvr>
                                      <p:to>
                                        <p:strVal val="visible"/>
                                      </p:to>
                                    </p:set>
                                    <p:animEffect transition="in" filter="fade">
                                      <p:cBhvr>
                                        <p:cTn id="35" dur="1000"/>
                                        <p:tgtEl>
                                          <p:spTgt spid="243"/>
                                        </p:tgtEl>
                                      </p:cBhvr>
                                    </p:animEffect>
                                    <p:anim calcmode="lin" valueType="num">
                                      <p:cBhvr>
                                        <p:cTn id="36" dur="1000" fill="hold"/>
                                        <p:tgtEl>
                                          <p:spTgt spid="243"/>
                                        </p:tgtEl>
                                        <p:attrNameLst>
                                          <p:attrName>ppt_x</p:attrName>
                                        </p:attrNameLst>
                                      </p:cBhvr>
                                      <p:tavLst>
                                        <p:tav tm="0">
                                          <p:val>
                                            <p:strVal val="#ppt_x"/>
                                          </p:val>
                                        </p:tav>
                                        <p:tav tm="100000">
                                          <p:val>
                                            <p:strVal val="#ppt_x"/>
                                          </p:val>
                                        </p:tav>
                                      </p:tavLst>
                                    </p:anim>
                                    <p:anim calcmode="lin" valueType="num">
                                      <p:cBhvr>
                                        <p:cTn id="37" dur="1000" fill="hold"/>
                                        <p:tgtEl>
                                          <p:spTgt spid="2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0" grpId="0"/>
      <p:bldP spid="241" grpId="0"/>
      <p:bldP spid="242" grpId="0"/>
      <p:bldP spid="24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6" name="Google Shape;866;p63"/>
          <p:cNvSpPr txBox="1">
            <a:spLocks noGrp="1"/>
          </p:cNvSpPr>
          <p:nvPr>
            <p:ph type="title"/>
          </p:nvPr>
        </p:nvSpPr>
        <p:spPr>
          <a:xfrm>
            <a:off x="706050" y="300609"/>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4.5 Bài toán</a:t>
            </a:r>
            <a:endParaRPr/>
          </a:p>
        </p:txBody>
      </p:sp>
      <p:grpSp>
        <p:nvGrpSpPr>
          <p:cNvPr id="20" name="Google Shape;844;p62">
            <a:extLst>
              <a:ext uri="{FF2B5EF4-FFF2-40B4-BE49-F238E27FC236}">
                <a16:creationId xmlns:a16="http://schemas.microsoft.com/office/drawing/2014/main" id="{31CEA096-40E0-41D4-862C-BCA953F11346}"/>
              </a:ext>
            </a:extLst>
          </p:cNvPr>
          <p:cNvGrpSpPr/>
          <p:nvPr/>
        </p:nvGrpSpPr>
        <p:grpSpPr>
          <a:xfrm rot="4499817">
            <a:off x="5352979" y="2292168"/>
            <a:ext cx="4738109" cy="2557744"/>
            <a:chOff x="2949925" y="981025"/>
            <a:chExt cx="5726504" cy="2855900"/>
          </a:xfrm>
        </p:grpSpPr>
        <p:pic>
          <p:nvPicPr>
            <p:cNvPr id="21" name="Google Shape;845;p62">
              <a:extLst>
                <a:ext uri="{FF2B5EF4-FFF2-40B4-BE49-F238E27FC236}">
                  <a16:creationId xmlns:a16="http://schemas.microsoft.com/office/drawing/2014/main" id="{000FB250-B379-4A1F-BC20-A9CD0E379CE6}"/>
                </a:ext>
              </a:extLst>
            </p:cNvPr>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22" name="Google Shape;846;p62">
              <a:extLst>
                <a:ext uri="{FF2B5EF4-FFF2-40B4-BE49-F238E27FC236}">
                  <a16:creationId xmlns:a16="http://schemas.microsoft.com/office/drawing/2014/main" id="{387C9BA0-658E-4F93-ACC4-5671C2C9F899}"/>
                </a:ext>
              </a:extLst>
            </p:cNvPr>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23" name="Google Shape;847;p62">
              <a:extLst>
                <a:ext uri="{FF2B5EF4-FFF2-40B4-BE49-F238E27FC236}">
                  <a16:creationId xmlns:a16="http://schemas.microsoft.com/office/drawing/2014/main" id="{CE0465FF-90B7-4762-9686-5A744157FED7}"/>
                </a:ext>
              </a:extLst>
            </p:cNvPr>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25" name="Google Shape;915;p66">
            <a:extLst>
              <a:ext uri="{FF2B5EF4-FFF2-40B4-BE49-F238E27FC236}">
                <a16:creationId xmlns:a16="http://schemas.microsoft.com/office/drawing/2014/main" id="{74B70BEE-6825-474C-BE31-9F80C6BCAB5B}"/>
              </a:ext>
            </a:extLst>
          </p:cNvPr>
          <p:cNvSpPr txBox="1">
            <a:spLocks noGrp="1"/>
          </p:cNvSpPr>
          <p:nvPr>
            <p:ph type="subTitle" idx="1"/>
          </p:nvPr>
        </p:nvSpPr>
        <p:spPr>
          <a:xfrm>
            <a:off x="1288273" y="1118394"/>
            <a:ext cx="7502235" cy="3626788"/>
          </a:xfrm>
          <a:prstGeom prst="rect">
            <a:avLst/>
          </a:prstGeom>
        </p:spPr>
        <p:txBody>
          <a:bodyPr spcFirstLastPara="1" wrap="square" lIns="91425" tIns="91425" rIns="91425" bIns="91425" anchor="t" anchorCtr="0">
            <a:noAutofit/>
          </a:bodyPr>
          <a:lstStyle/>
          <a:p>
            <a:pPr marL="127000" indent="0">
              <a:buClr>
                <a:schemeClr val="lt2"/>
              </a:buClr>
            </a:pPr>
            <a:r>
              <a:rPr lang="vi-VN" sz="1200" b="1">
                <a:latin typeface="Quicksand Light" panose="020B0604020202020204" charset="0"/>
              </a:rPr>
              <a:t>Input:</a:t>
            </a:r>
            <a:r>
              <a:rPr lang="vi-VN" sz="1200">
                <a:latin typeface="Quicksand Light" panose="020B0604020202020204" charset="0"/>
              </a:rPr>
              <a:t> 	MRQ: câu truy vấn đa quan hệ (có n quan hệ )</a:t>
            </a:r>
          </a:p>
          <a:p>
            <a:pPr marL="127000" indent="0">
              <a:buClr>
                <a:schemeClr val="lt2"/>
              </a:buClr>
            </a:pPr>
            <a:r>
              <a:rPr lang="vi-VN" sz="1200" b="1">
                <a:latin typeface="Quicksand Light" panose="020B0604020202020204" charset="0"/>
              </a:rPr>
              <a:t>Output: </a:t>
            </a:r>
            <a:r>
              <a:rPr lang="vi-VN" sz="1200">
                <a:latin typeface="Quicksand Light" panose="020B0604020202020204" charset="0"/>
              </a:rPr>
              <a:t>Câu truy vấn tối ưu </a:t>
            </a:r>
          </a:p>
          <a:p>
            <a:pPr marL="127000" indent="0">
              <a:buClr>
                <a:schemeClr val="lt2"/>
              </a:buClr>
            </a:pPr>
            <a:r>
              <a:rPr lang="vi-VN" sz="1200" b="1">
                <a:latin typeface="Quicksand Light" panose="020B0604020202020204" charset="0"/>
              </a:rPr>
              <a:t>Begin</a:t>
            </a:r>
            <a:r>
              <a:rPr lang="vi-VN" sz="1200">
                <a:latin typeface="Quicksand Light" panose="020B0604020202020204" charset="0"/>
              </a:rPr>
              <a:t> </a:t>
            </a:r>
            <a:r>
              <a:rPr lang="en-US" sz="1800" b="1">
                <a:solidFill>
                  <a:srgbClr val="000000"/>
                </a:solidFill>
                <a:effectLst/>
                <a:latin typeface="Calibri" panose="020F0502020204030204" pitchFamily="34" charset="0"/>
                <a:ea typeface="Calibri" panose="020F0502020204030204" pitchFamily="34" charset="0"/>
              </a:rPr>
              <a:t> </a:t>
            </a:r>
            <a:r>
              <a:rPr lang="en-US" sz="1200">
                <a:effectLst/>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a:t>
            </a:r>
            <a:endParaRPr lang="vi-VN" sz="1200">
              <a:latin typeface="Quicksand Light" panose="020B0604020202020204" charset="0"/>
            </a:endParaRPr>
          </a:p>
          <a:p>
            <a:pPr marL="127000" indent="0">
              <a:buClr>
                <a:schemeClr val="lt2"/>
              </a:buClr>
            </a:pPr>
            <a:r>
              <a:rPr lang="vi-VN" sz="1200">
                <a:latin typeface="Quicksand Light" panose="020B0604020202020204" charset="0"/>
              </a:rPr>
              <a:t>Output </a:t>
            </a:r>
          </a:p>
          <a:p>
            <a:pPr marL="127000" indent="0">
              <a:buClr>
                <a:schemeClr val="lt2"/>
              </a:buClr>
            </a:pPr>
            <a:r>
              <a:rPr lang="vi-VN" sz="1200" b="1">
                <a:latin typeface="Quicksand Light" panose="020B0604020202020204" charset="0"/>
              </a:rPr>
              <a:t>If n=1 then </a:t>
            </a:r>
          </a:p>
          <a:p>
            <a:pPr marL="127000" indent="0">
              <a:buClr>
                <a:schemeClr val="lt2"/>
              </a:buClr>
            </a:pPr>
            <a:r>
              <a:rPr lang="vi-VN" sz="1200">
                <a:latin typeface="Quicksand Light" panose="020B0604020202020204" charset="0"/>
              </a:rPr>
              <a:t>Output</a:t>
            </a:r>
            <a:r>
              <a:rPr lang="vi-VN" sz="1200" b="1">
                <a:effectLst>
                  <a:outerShdw blurRad="38100" dist="38100" dir="2700000" algn="tl">
                    <a:srgbClr val="000000">
                      <a:alpha val="43137"/>
                    </a:srgbClr>
                  </a:outerShdw>
                </a:effectLst>
                <a:latin typeface="Quicksand Light" panose="020B0604020202020204" charset="0"/>
              </a:rPr>
              <a:t> ← </a:t>
            </a:r>
            <a:r>
              <a:rPr lang="vi-VN" sz="1200">
                <a:latin typeface="Quicksand Light" panose="020B0604020202020204" charset="0"/>
              </a:rPr>
              <a:t>run(MRS) {thực hiện câu truy vấn một quan hệ} </a:t>
            </a:r>
          </a:p>
          <a:p>
            <a:pPr marL="127000" indent="0">
              <a:buClr>
                <a:schemeClr val="lt2"/>
              </a:buClr>
            </a:pPr>
            <a:r>
              <a:rPr lang="vi-VN" sz="1200" b="1">
                <a:latin typeface="Quicksand Light" panose="020B0604020202020204" charset="0"/>
              </a:rPr>
              <a:t>Else </a:t>
            </a:r>
            <a:r>
              <a:rPr lang="vi-VN" sz="1200">
                <a:latin typeface="Quicksand Light" panose="020B0604020202020204" charset="0"/>
              </a:rPr>
              <a:t>{Tách MRQ thành m tr.vấn một quan hệ và một tr.vấn đa quan hệ} </a:t>
            </a:r>
          </a:p>
          <a:p>
            <a:pPr marL="127000" indent="0">
              <a:buClr>
                <a:schemeClr val="lt2"/>
              </a:buClr>
            </a:pPr>
            <a:r>
              <a:rPr lang="vi-VN" sz="1200">
                <a:latin typeface="Quicksand Light" panose="020B0604020202020204" charset="0"/>
              </a:rPr>
              <a:t>ORQ,, ..., ORQm, MRQ' </a:t>
            </a:r>
            <a:r>
              <a:rPr lang="vi-VN" sz="1200" b="1">
                <a:effectLst>
                  <a:outerShdw blurRad="38100" dist="38100" dir="2700000" algn="tl">
                    <a:srgbClr val="000000">
                      <a:alpha val="43137"/>
                    </a:srgbClr>
                  </a:outerShdw>
                </a:effectLst>
                <a:latin typeface="Quicksand Light" panose="020B0604020202020204" charset="0"/>
              </a:rPr>
              <a:t>←</a:t>
            </a:r>
            <a:r>
              <a:rPr lang="vi-VN" sz="1200">
                <a:latin typeface="Quicksand Light" panose="020B0604020202020204" charset="0"/>
              </a:rPr>
              <a:t>MRQ </a:t>
            </a:r>
          </a:p>
          <a:p>
            <a:pPr marL="127000" indent="0">
              <a:buClr>
                <a:schemeClr val="lt2"/>
              </a:buClr>
            </a:pPr>
            <a:r>
              <a:rPr lang="vi-VN" sz="1200" b="1">
                <a:latin typeface="Quicksand Light" panose="020B0604020202020204" charset="0"/>
              </a:rPr>
              <a:t>For if </a:t>
            </a:r>
            <a:r>
              <a:rPr lang="vi-VN" sz="1200" b="1">
                <a:effectLst>
                  <a:outerShdw blurRad="38100" dist="38100" dir="2700000" algn="tl">
                    <a:srgbClr val="000000">
                      <a:alpha val="43137"/>
                    </a:srgbClr>
                  </a:outerShdw>
                </a:effectLst>
                <a:latin typeface="Quicksand Light" panose="020B0604020202020204" charset="0"/>
              </a:rPr>
              <a:t>←</a:t>
            </a:r>
            <a:r>
              <a:rPr lang="vi-VN" sz="1200" b="1">
                <a:latin typeface="Quicksand Light" panose="020B0604020202020204" charset="0"/>
              </a:rPr>
              <a:t>1 to m </a:t>
            </a:r>
          </a:p>
          <a:p>
            <a:pPr marL="127000" indent="0">
              <a:buClr>
                <a:schemeClr val="lt2"/>
              </a:buClr>
            </a:pPr>
            <a:r>
              <a:rPr lang="vi-VN" sz="1200">
                <a:latin typeface="Quicksand Light" panose="020B0604020202020204" charset="0"/>
              </a:rPr>
              <a:t>Output' </a:t>
            </a:r>
            <a:r>
              <a:rPr lang="vi-VN" sz="1200" b="1">
                <a:effectLst>
                  <a:outerShdw blurRad="38100" dist="38100" dir="2700000" algn="tl">
                    <a:srgbClr val="000000">
                      <a:alpha val="43137"/>
                    </a:srgbClr>
                  </a:outerShdw>
                </a:effectLst>
                <a:latin typeface="Quicksand Light" panose="020B0604020202020204" charset="0"/>
              </a:rPr>
              <a:t>← </a:t>
            </a:r>
            <a:r>
              <a:rPr lang="vi-VN" sz="1200">
                <a:latin typeface="Quicksand Light" panose="020B0604020202020204" charset="0"/>
              </a:rPr>
              <a:t>run(ORQi) 		{thực hiện ORQ } </a:t>
            </a:r>
          </a:p>
          <a:p>
            <a:pPr marL="127000" indent="0">
              <a:buClr>
                <a:schemeClr val="lt2"/>
              </a:buClr>
            </a:pPr>
            <a:r>
              <a:rPr lang="vi-VN" sz="1200">
                <a:latin typeface="Quicksand Light" panose="020B0604020202020204" charset="0"/>
              </a:rPr>
              <a:t>Output</a:t>
            </a:r>
            <a:r>
              <a:rPr lang="vi-VN" sz="1200" b="1">
                <a:effectLst>
                  <a:outerShdw blurRad="38100" dist="38100" dir="2700000" algn="tl">
                    <a:srgbClr val="000000">
                      <a:alpha val="43137"/>
                    </a:srgbClr>
                  </a:outerShdw>
                </a:effectLst>
                <a:latin typeface="Quicksand Light" panose="020B0604020202020204" charset="0"/>
              </a:rPr>
              <a:t> ← </a:t>
            </a:r>
            <a:r>
              <a:rPr lang="vi-VN" sz="1200">
                <a:latin typeface="Quicksand Light" panose="020B0604020202020204" charset="0"/>
              </a:rPr>
              <a:t>output) </a:t>
            </a:r>
            <a:r>
              <a:rPr lang="en-US" sz="1200">
                <a:effectLst/>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 </a:t>
            </a:r>
            <a:r>
              <a:rPr lang="vi-VN" sz="1200">
                <a:latin typeface="Quicksand Light" panose="020B0604020202020204" charset="0"/>
              </a:rPr>
              <a:t>output 	{trộn tất cả các kết quả lại}</a:t>
            </a:r>
          </a:p>
          <a:p>
            <a:pPr marL="127000" indent="0">
              <a:buClr>
                <a:schemeClr val="lt2"/>
              </a:buClr>
            </a:pPr>
            <a:r>
              <a:rPr lang="vi-VN" sz="1200" b="1">
                <a:latin typeface="Quicksand Light" panose="020B0604020202020204" charset="0"/>
              </a:rPr>
              <a:t>Endfor </a:t>
            </a:r>
          </a:p>
          <a:p>
            <a:pPr marL="127000" indent="0">
              <a:buClr>
                <a:schemeClr val="lt2"/>
              </a:buClr>
            </a:pPr>
            <a:r>
              <a:rPr lang="vi-VN" sz="1200">
                <a:latin typeface="Quicksand Light" panose="020B0604020202020204" charset="0"/>
              </a:rPr>
              <a:t>R</a:t>
            </a:r>
            <a:r>
              <a:rPr lang="vi-VN" sz="1200" b="1">
                <a:effectLst>
                  <a:outerShdw blurRad="38100" dist="38100" dir="2700000" algn="tl">
                    <a:srgbClr val="000000">
                      <a:alpha val="43137"/>
                    </a:srgbClr>
                  </a:outerShdw>
                </a:effectLst>
                <a:latin typeface="Quicksand Light" panose="020B0604020202020204" charset="0"/>
              </a:rPr>
              <a:t> ← </a:t>
            </a:r>
            <a:r>
              <a:rPr lang="vi-VN" sz="1200">
                <a:latin typeface="Quicksand Light" panose="020B0604020202020204" charset="0"/>
              </a:rPr>
              <a:t>CHOOSE_VARIABLE(MRQ) {R được chọn cho phép thế bộ} </a:t>
            </a:r>
          </a:p>
          <a:p>
            <a:pPr marL="127000" indent="0">
              <a:buClr>
                <a:schemeClr val="lt2"/>
              </a:buClr>
            </a:pPr>
            <a:r>
              <a:rPr lang="vi-VN" sz="1200">
                <a:latin typeface="Quicksand Light" panose="020B0604020202020204" charset="0"/>
              </a:rPr>
              <a:t>For mỗi bộ t</a:t>
            </a:r>
            <a:r>
              <a:rPr lang="en-US" sz="1200">
                <a:effectLst/>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 </a:t>
            </a:r>
            <a:r>
              <a:rPr lang="vi-VN" sz="1200">
                <a:latin typeface="Quicksand Light" panose="020B0604020202020204" charset="0"/>
              </a:rPr>
              <a:t> R </a:t>
            </a:r>
          </a:p>
          <a:p>
            <a:pPr marL="127000" indent="0">
              <a:buClr>
                <a:schemeClr val="lt2"/>
              </a:buClr>
            </a:pPr>
            <a:r>
              <a:rPr lang="vi-VN" sz="1200">
                <a:latin typeface="Quicksand Light" panose="020B0604020202020204" charset="0"/>
              </a:rPr>
              <a:t>MRO”</a:t>
            </a:r>
            <a:r>
              <a:rPr lang="vi-VN" sz="1200" b="1">
                <a:effectLst>
                  <a:outerShdw blurRad="38100" dist="38100" dir="2700000" algn="tl">
                    <a:srgbClr val="000000">
                      <a:alpha val="43137"/>
                    </a:srgbClr>
                  </a:outerShdw>
                </a:effectLst>
                <a:latin typeface="Quicksand Light" panose="020B0604020202020204" charset="0"/>
              </a:rPr>
              <a:t> ← </a:t>
            </a:r>
            <a:r>
              <a:rPr lang="vi-VN" sz="1200">
                <a:latin typeface="Quicksand Light" panose="020B0604020202020204" charset="0"/>
              </a:rPr>
              <a:t>thay giá trị cho t trong MRO </a:t>
            </a:r>
          </a:p>
          <a:p>
            <a:pPr marL="127000" indent="0">
              <a:buClr>
                <a:schemeClr val="lt2"/>
              </a:buClr>
            </a:pPr>
            <a:r>
              <a:rPr lang="vi-VN" sz="1200">
                <a:latin typeface="Quicksand Light" panose="020B0604020202020204" charset="0"/>
              </a:rPr>
              <a:t>Output' </a:t>
            </a:r>
            <a:r>
              <a:rPr lang="vi-VN" sz="1200" b="1">
                <a:effectLst>
                  <a:outerShdw blurRad="38100" dist="38100" dir="2700000" algn="tl">
                    <a:srgbClr val="000000">
                      <a:alpha val="43137"/>
                    </a:srgbClr>
                  </a:outerShdw>
                </a:effectLst>
                <a:latin typeface="Quicksand Light" panose="020B0604020202020204" charset="0"/>
              </a:rPr>
              <a:t>←</a:t>
            </a:r>
            <a:r>
              <a:rPr lang="vi-VN" sz="1200">
                <a:latin typeface="Quicksand Light" panose="020B0604020202020204" charset="0"/>
              </a:rPr>
              <a:t> INGRES-QOA(MRQ") 	{gọi đệ qui} </a:t>
            </a:r>
          </a:p>
          <a:p>
            <a:pPr marL="127000" indent="0">
              <a:buClr>
                <a:schemeClr val="lt2"/>
              </a:buClr>
            </a:pPr>
            <a:r>
              <a:rPr lang="vi-VN" sz="1200">
                <a:latin typeface="Quicksand Light" panose="020B0604020202020204" charset="0"/>
              </a:rPr>
              <a:t>Output </a:t>
            </a:r>
            <a:r>
              <a:rPr lang="vi-VN" sz="1200" b="1">
                <a:effectLst>
                  <a:outerShdw blurRad="38100" dist="38100" dir="2700000" algn="tl">
                    <a:srgbClr val="000000">
                      <a:alpha val="43137"/>
                    </a:srgbClr>
                  </a:outerShdw>
                </a:effectLst>
                <a:latin typeface="Quicksand Light" panose="020B0604020202020204" charset="0"/>
              </a:rPr>
              <a:t>←</a:t>
            </a:r>
            <a:r>
              <a:rPr lang="vi-VN" sz="1200">
                <a:latin typeface="Quicksand Light" panose="020B0604020202020204" charset="0"/>
              </a:rPr>
              <a:t> output  output' 	{trộn tất cả các kết quả lại} </a:t>
            </a:r>
            <a:r>
              <a:rPr lang="vi-VN" sz="1200" b="1">
                <a:latin typeface="Quicksand Light" panose="020B0604020202020204" charset="0"/>
              </a:rPr>
              <a:t>Endfor</a:t>
            </a:r>
            <a:r>
              <a:rPr lang="vi-VN" sz="1200">
                <a:latin typeface="Quicksand Light" panose="020B0604020202020204" charset="0"/>
              </a:rPr>
              <a:t> </a:t>
            </a:r>
          </a:p>
          <a:p>
            <a:pPr marL="127000" indent="0">
              <a:buClr>
                <a:schemeClr val="lt2"/>
              </a:buClr>
            </a:pPr>
            <a:r>
              <a:rPr lang="vi-VN" sz="1200" b="1">
                <a:latin typeface="Quicksand Light" panose="020B0604020202020204" charset="0"/>
              </a:rPr>
              <a:t>Endif</a:t>
            </a:r>
            <a:endParaRPr sz="1200" b="1">
              <a:latin typeface="Quicksand Light" panose="020B0604020202020204" charset="0"/>
            </a:endParaRPr>
          </a:p>
        </p:txBody>
      </p:sp>
      <p:sp>
        <p:nvSpPr>
          <p:cNvPr id="8" name="Google Shape;148;p34">
            <a:extLst>
              <a:ext uri="{FF2B5EF4-FFF2-40B4-BE49-F238E27FC236}">
                <a16:creationId xmlns:a16="http://schemas.microsoft.com/office/drawing/2014/main" id="{37AE8A3E-D304-458D-BD15-F4FFE462EB0E}"/>
              </a:ext>
            </a:extLst>
          </p:cNvPr>
          <p:cNvSpPr txBox="1">
            <a:spLocks/>
          </p:cNvSpPr>
          <p:nvPr/>
        </p:nvSpPr>
        <p:spPr>
          <a:xfrm>
            <a:off x="1046475" y="721494"/>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a:solidFill>
                  <a:srgbClr val="6AA84F"/>
                </a:solidFill>
              </a:rPr>
              <a:t>Thuật toán Ingres :</a:t>
            </a:r>
          </a:p>
        </p:txBody>
      </p:sp>
    </p:spTree>
    <p:extLst>
      <p:ext uri="{BB962C8B-B14F-4D97-AF65-F5344CB8AC3E}">
        <p14:creationId xmlns:p14="http://schemas.microsoft.com/office/powerpoint/2010/main" val="125651885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4"/>
          <p:cNvPicPr preferRelativeResize="0"/>
          <p:nvPr/>
        </p:nvPicPr>
        <p:blipFill>
          <a:blip r:embed="rId3">
            <a:alphaModFix amt="71000"/>
          </a:blip>
          <a:stretch>
            <a:fillRect/>
          </a:stretch>
        </p:blipFill>
        <p:spPr>
          <a:xfrm>
            <a:off x="1529550" y="362211"/>
            <a:ext cx="5867201" cy="3431650"/>
          </a:xfrm>
          <a:prstGeom prst="rect">
            <a:avLst/>
          </a:prstGeom>
          <a:noFill/>
          <a:ln>
            <a:noFill/>
          </a:ln>
        </p:spPr>
      </p:pic>
      <p:pic>
        <p:nvPicPr>
          <p:cNvPr id="302" name="Google Shape;302;p44"/>
          <p:cNvPicPr preferRelativeResize="0"/>
          <p:nvPr/>
        </p:nvPicPr>
        <p:blipFill>
          <a:blip r:embed="rId4">
            <a:alphaModFix amt="63000"/>
          </a:blip>
          <a:stretch>
            <a:fillRect/>
          </a:stretch>
        </p:blipFill>
        <p:spPr>
          <a:xfrm>
            <a:off x="1529537" y="1869934"/>
            <a:ext cx="6084900" cy="2608799"/>
          </a:xfrm>
          <a:prstGeom prst="rect">
            <a:avLst/>
          </a:prstGeom>
          <a:noFill/>
          <a:ln>
            <a:noFill/>
          </a:ln>
        </p:spPr>
      </p:pic>
      <p:sp>
        <p:nvSpPr>
          <p:cNvPr id="303" name="Google Shape;303;p44"/>
          <p:cNvSpPr txBox="1">
            <a:spLocks noGrp="1"/>
          </p:cNvSpPr>
          <p:nvPr>
            <p:ph type="title"/>
          </p:nvPr>
        </p:nvSpPr>
        <p:spPr>
          <a:xfrm>
            <a:off x="1529550" y="1421408"/>
            <a:ext cx="6084900" cy="23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01. Truy vấn</a:t>
            </a:r>
            <a:endParaRPr sz="4800"/>
          </a:p>
        </p:txBody>
      </p:sp>
    </p:spTree>
    <p:extLst>
      <p:ext uri="{BB962C8B-B14F-4D97-AF65-F5344CB8AC3E}">
        <p14:creationId xmlns:p14="http://schemas.microsoft.com/office/powerpoint/2010/main" val="101661290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3"/>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4.6 Phép tách</a:t>
            </a:r>
            <a:endParaRPr>
              <a:solidFill>
                <a:srgbClr val="6AA84F"/>
              </a:solidFill>
            </a:endParaRPr>
          </a:p>
        </p:txBody>
      </p:sp>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sp>
        <p:nvSpPr>
          <p:cNvPr id="8" name="Google Shape;148;p34">
            <a:extLst>
              <a:ext uri="{FF2B5EF4-FFF2-40B4-BE49-F238E27FC236}">
                <a16:creationId xmlns:a16="http://schemas.microsoft.com/office/drawing/2014/main" id="{CCED25BE-6804-4D8E-9790-D56724400C7B}"/>
              </a:ext>
            </a:extLst>
          </p:cNvPr>
          <p:cNvSpPr txBox="1">
            <a:spLocks/>
          </p:cNvSpPr>
          <p:nvPr/>
        </p:nvSpPr>
        <p:spPr>
          <a:xfrm>
            <a:off x="1018765" y="881641"/>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a:solidFill>
                  <a:srgbClr val="6AA84F"/>
                </a:solidFill>
              </a:rPr>
              <a:t>Phép tách</a:t>
            </a:r>
          </a:p>
        </p:txBody>
      </p:sp>
      <p:sp>
        <p:nvSpPr>
          <p:cNvPr id="9" name="Google Shape;915;p66">
            <a:extLst>
              <a:ext uri="{FF2B5EF4-FFF2-40B4-BE49-F238E27FC236}">
                <a16:creationId xmlns:a16="http://schemas.microsoft.com/office/drawing/2014/main" id="{C3F5EF80-CB11-44C2-8F50-DD05E970C25A}"/>
              </a:ext>
            </a:extLst>
          </p:cNvPr>
          <p:cNvSpPr txBox="1">
            <a:spLocks/>
          </p:cNvSpPr>
          <p:nvPr/>
        </p:nvSpPr>
        <p:spPr>
          <a:xfrm>
            <a:off x="644205" y="1506256"/>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C00000"/>
                </a:solidFill>
                <a:latin typeface="Quicksand Light" panose="020B0604020202020204" charset="0"/>
              </a:rPr>
              <a:t>q</a:t>
            </a:r>
            <a:r>
              <a:rPr lang="pt-BR" sz="1200">
                <a:latin typeface="Quicksand Light" panose="020B0604020202020204" charset="0"/>
              </a:rPr>
              <a:t>: </a:t>
            </a:r>
          </a:p>
          <a:p>
            <a:pPr marL="127000" indent="0" algn="l">
              <a:buClr>
                <a:schemeClr val="lt2"/>
              </a:buClr>
            </a:pPr>
            <a:r>
              <a:rPr lang="pt-BR" sz="1200">
                <a:latin typeface="Quicksand Light" panose="020B0604020202020204" charset="0"/>
              </a:rPr>
              <a:t>    </a:t>
            </a:r>
            <a:r>
              <a:rPr lang="pt-BR" sz="1200">
                <a:solidFill>
                  <a:srgbClr val="0070C0"/>
                </a:solidFill>
                <a:latin typeface="Quicksand Light" panose="020B0604020202020204" charset="0"/>
              </a:rPr>
              <a:t>SELECT</a:t>
            </a:r>
            <a:r>
              <a:rPr lang="pt-BR" sz="1200">
                <a:latin typeface="Quicksand Light" panose="020B0604020202020204" charset="0"/>
              </a:rPr>
              <a:t> 	R2.A2, R3.A3,. . ., Rn.An	</a:t>
            </a:r>
          </a:p>
          <a:p>
            <a:pPr marL="127000" indent="0" algn="l">
              <a:buClr>
                <a:schemeClr val="lt2"/>
              </a:buClr>
            </a:pPr>
            <a:r>
              <a:rPr lang="pt-BR" sz="1200">
                <a:latin typeface="Quicksand Light" panose="020B0604020202020204" charset="0"/>
              </a:rPr>
              <a:t>    </a:t>
            </a:r>
            <a:r>
              <a:rPr lang="pt-BR" sz="1200">
                <a:solidFill>
                  <a:srgbClr val="0070C0"/>
                </a:solidFill>
                <a:latin typeface="Quicksand Light" panose="020B0604020202020204" charset="0"/>
              </a:rPr>
              <a:t>FROM 	</a:t>
            </a:r>
            <a:r>
              <a:rPr lang="pt-BR" sz="1200">
                <a:latin typeface="Quicksand Light" panose="020B0604020202020204" charset="0"/>
              </a:rPr>
              <a:t> R1, R2,. . . , Rn</a:t>
            </a:r>
            <a:endParaRPr lang="pt-BR" sz="1200">
              <a:solidFill>
                <a:srgbClr val="0070C0"/>
              </a:solidFill>
              <a:latin typeface="Quicksand Light" panose="020B0604020202020204" charset="0"/>
            </a:endParaRPr>
          </a:p>
          <a:p>
            <a:pPr marL="127000" indent="0" algn="l">
              <a:buClr>
                <a:schemeClr val="lt2"/>
              </a:buClr>
            </a:pPr>
            <a:r>
              <a:rPr lang="pt-BR" sz="1200">
                <a:solidFill>
                  <a:srgbClr val="0070C0"/>
                </a:solidFill>
                <a:latin typeface="Quicksand Light" panose="020B0604020202020204" charset="0"/>
              </a:rPr>
              <a:t>    WHERE </a:t>
            </a:r>
            <a:r>
              <a:rPr lang="pt-BR" sz="1200">
                <a:latin typeface="Quicksand Light" panose="020B0604020202020204" charset="0"/>
              </a:rPr>
              <a:t>	P1(R1.A’1) </a:t>
            </a:r>
            <a:r>
              <a:rPr lang="pt-BR" sz="1200">
                <a:solidFill>
                  <a:srgbClr val="0070C0"/>
                </a:solidFill>
                <a:latin typeface="Quicksand Light" panose="020B0604020202020204" charset="0"/>
              </a:rPr>
              <a:t>AND</a:t>
            </a:r>
            <a:r>
              <a:rPr lang="pt-BR" sz="1200">
                <a:latin typeface="Quicksand Light" panose="020B0604020202020204" charset="0"/>
              </a:rPr>
              <a:t> P2(R1.A1, R2.A2, . . . , Rn.An)</a:t>
            </a:r>
            <a:endParaRPr lang="vi-VN" sz="1200">
              <a:latin typeface="Quicksand Light" panose="020B0604020202020204" charset="0"/>
            </a:endParaRPr>
          </a:p>
        </p:txBody>
      </p:sp>
      <p:sp>
        <p:nvSpPr>
          <p:cNvPr id="10" name="Google Shape;915;p66">
            <a:extLst>
              <a:ext uri="{FF2B5EF4-FFF2-40B4-BE49-F238E27FC236}">
                <a16:creationId xmlns:a16="http://schemas.microsoft.com/office/drawing/2014/main" id="{15458A52-08EE-45F8-B48C-EED7DD114251}"/>
              </a:ext>
            </a:extLst>
          </p:cNvPr>
          <p:cNvSpPr txBox="1">
            <a:spLocks/>
          </p:cNvSpPr>
          <p:nvPr/>
        </p:nvSpPr>
        <p:spPr>
          <a:xfrm>
            <a:off x="2924939" y="3122430"/>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C00000"/>
                </a:solidFill>
                <a:latin typeface="Quicksand Light" panose="020B0604020202020204" charset="0"/>
              </a:rPr>
              <a:t>q’’</a:t>
            </a:r>
            <a:r>
              <a:rPr lang="pt-BR" sz="1200">
                <a:latin typeface="Quicksand Light" panose="020B0604020202020204" charset="0"/>
              </a:rPr>
              <a:t>: </a:t>
            </a:r>
          </a:p>
          <a:p>
            <a:pPr marL="127000" indent="0" algn="l">
              <a:buClr>
                <a:schemeClr val="lt2"/>
              </a:buClr>
            </a:pPr>
            <a:r>
              <a:rPr lang="pt-BR" sz="1200">
                <a:latin typeface="Quicksand Light" panose="020B0604020202020204" charset="0"/>
              </a:rPr>
              <a:t>    </a:t>
            </a:r>
            <a:r>
              <a:rPr lang="pt-BR" sz="1200">
                <a:solidFill>
                  <a:srgbClr val="0070C0"/>
                </a:solidFill>
                <a:latin typeface="Quicksand Light" panose="020B0604020202020204" charset="0"/>
              </a:rPr>
              <a:t>SELECT</a:t>
            </a:r>
            <a:r>
              <a:rPr lang="pt-BR" sz="1200">
                <a:latin typeface="Quicksand Light" panose="020B0604020202020204" charset="0"/>
              </a:rPr>
              <a:t> 	R2A2,. . ., RnAn		           .   </a:t>
            </a:r>
            <a:r>
              <a:rPr lang="pt-BR" sz="1200">
                <a:solidFill>
                  <a:srgbClr val="0070C0"/>
                </a:solidFill>
                <a:latin typeface="Quicksand Light" panose="020B0604020202020204" charset="0"/>
              </a:rPr>
              <a:t>FROM 	</a:t>
            </a:r>
            <a:r>
              <a:rPr lang="pt-BR" sz="1200">
                <a:solidFill>
                  <a:schemeClr val="bg2"/>
                </a:solidFill>
                <a:latin typeface="Quicksand Light" panose="020B0604020202020204" charset="0"/>
              </a:rPr>
              <a:t>R’1, R2,. . . , Rn</a:t>
            </a:r>
          </a:p>
          <a:p>
            <a:pPr marL="127000" indent="0" algn="l">
              <a:buClr>
                <a:schemeClr val="lt2"/>
              </a:buClr>
            </a:pPr>
            <a:r>
              <a:rPr lang="pt-BR" sz="1200">
                <a:solidFill>
                  <a:srgbClr val="0070C0"/>
                </a:solidFill>
                <a:latin typeface="Quicksand Light" panose="020B0604020202020204" charset="0"/>
              </a:rPr>
              <a:t>    WHERE </a:t>
            </a:r>
            <a:r>
              <a:rPr lang="pt-BR" sz="1200">
                <a:latin typeface="Quicksand Light" panose="020B0604020202020204" charset="0"/>
              </a:rPr>
              <a:t>	P2(R1.A1, R2.A2,. . ., Rn.An)</a:t>
            </a:r>
            <a:endParaRPr lang="vi-VN" sz="1200">
              <a:latin typeface="Quicksand Light" panose="020B0604020202020204" charset="0"/>
            </a:endParaRPr>
          </a:p>
        </p:txBody>
      </p:sp>
      <p:sp>
        <p:nvSpPr>
          <p:cNvPr id="11" name="Google Shape;915;p66">
            <a:extLst>
              <a:ext uri="{FF2B5EF4-FFF2-40B4-BE49-F238E27FC236}">
                <a16:creationId xmlns:a16="http://schemas.microsoft.com/office/drawing/2014/main" id="{3547133F-3C35-4220-80B1-E27FF420C8C6}"/>
              </a:ext>
            </a:extLst>
          </p:cNvPr>
          <p:cNvSpPr txBox="1">
            <a:spLocks/>
          </p:cNvSpPr>
          <p:nvPr/>
        </p:nvSpPr>
        <p:spPr>
          <a:xfrm>
            <a:off x="5437910" y="1445241"/>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C00000"/>
                </a:solidFill>
                <a:latin typeface="Quicksand Light" panose="020B0604020202020204" charset="0"/>
              </a:rPr>
              <a:t>q’</a:t>
            </a:r>
            <a:r>
              <a:rPr lang="pt-BR" sz="1200">
                <a:latin typeface="Quicksand Light" panose="020B0604020202020204" charset="0"/>
              </a:rPr>
              <a:t>: </a:t>
            </a:r>
          </a:p>
          <a:p>
            <a:pPr marL="127000" indent="0" algn="l">
              <a:buClr>
                <a:schemeClr val="lt2"/>
              </a:buClr>
            </a:pPr>
            <a:r>
              <a:rPr lang="pt-BR" sz="1200">
                <a:latin typeface="Quicksand Light" panose="020B0604020202020204" charset="0"/>
              </a:rPr>
              <a:t>    </a:t>
            </a:r>
            <a:r>
              <a:rPr lang="pt-BR" sz="1200">
                <a:solidFill>
                  <a:srgbClr val="0070C0"/>
                </a:solidFill>
                <a:latin typeface="Quicksand Light" panose="020B0604020202020204" charset="0"/>
              </a:rPr>
              <a:t>SELECT</a:t>
            </a:r>
            <a:r>
              <a:rPr lang="pt-BR" sz="1200">
                <a:latin typeface="Quicksand Light" panose="020B0604020202020204" charset="0"/>
              </a:rPr>
              <a:t> 	R1A1 </a:t>
            </a:r>
            <a:r>
              <a:rPr lang="pt-BR" sz="1200">
                <a:solidFill>
                  <a:srgbClr val="0070C0"/>
                </a:solidFill>
                <a:latin typeface="Quicksand Light" panose="020B0604020202020204" charset="0"/>
              </a:rPr>
              <a:t>INTO</a:t>
            </a:r>
            <a:r>
              <a:rPr lang="pt-BR" sz="1200">
                <a:latin typeface="Quicksand Light" panose="020B0604020202020204" charset="0"/>
              </a:rPr>
              <a:t> R’1</a:t>
            </a:r>
          </a:p>
          <a:p>
            <a:pPr marL="127000" indent="0" algn="l">
              <a:buClr>
                <a:schemeClr val="lt2"/>
              </a:buClr>
            </a:pPr>
            <a:r>
              <a:rPr lang="pt-BR" sz="1200">
                <a:latin typeface="Quicksand Light" panose="020B0604020202020204" charset="0"/>
              </a:rPr>
              <a:t>    </a:t>
            </a:r>
            <a:r>
              <a:rPr lang="pt-BR" sz="1200">
                <a:solidFill>
                  <a:srgbClr val="0070C0"/>
                </a:solidFill>
                <a:latin typeface="Quicksand Light" panose="020B0604020202020204" charset="0"/>
              </a:rPr>
              <a:t>FROM     </a:t>
            </a:r>
            <a:r>
              <a:rPr lang="pt-BR" sz="1200">
                <a:latin typeface="Quicksand Light" panose="020B0604020202020204" charset="0"/>
              </a:rPr>
              <a:t>R1</a:t>
            </a:r>
            <a:r>
              <a:rPr lang="pt-BR" sz="1200">
                <a:solidFill>
                  <a:srgbClr val="0070C0"/>
                </a:solidFill>
                <a:latin typeface="Quicksand Light" panose="020B0604020202020204" charset="0"/>
              </a:rPr>
              <a:t>	</a:t>
            </a:r>
          </a:p>
          <a:p>
            <a:pPr marL="127000" indent="0" algn="l">
              <a:buClr>
                <a:schemeClr val="lt2"/>
              </a:buClr>
            </a:pPr>
            <a:r>
              <a:rPr lang="pt-BR" sz="1200">
                <a:solidFill>
                  <a:srgbClr val="0070C0"/>
                </a:solidFill>
                <a:latin typeface="Quicksand Light" panose="020B0604020202020204" charset="0"/>
              </a:rPr>
              <a:t>    WHERE </a:t>
            </a:r>
            <a:r>
              <a:rPr lang="pt-BR" sz="1200">
                <a:latin typeface="Quicksand Light" panose="020B0604020202020204" charset="0"/>
              </a:rPr>
              <a:t>	P1(R1.A1)</a:t>
            </a:r>
            <a:endParaRPr lang="vi-VN" sz="1200">
              <a:latin typeface="Quicksand Light" panose="020B0604020202020204" charset="0"/>
            </a:endParaRPr>
          </a:p>
        </p:txBody>
      </p:sp>
      <p:cxnSp>
        <p:nvCxnSpPr>
          <p:cNvPr id="12" name="Google Shape;493;p51">
            <a:extLst>
              <a:ext uri="{FF2B5EF4-FFF2-40B4-BE49-F238E27FC236}">
                <a16:creationId xmlns:a16="http://schemas.microsoft.com/office/drawing/2014/main" id="{20411569-48EA-45A2-81CA-F3725D759A0C}"/>
              </a:ext>
            </a:extLst>
          </p:cNvPr>
          <p:cNvCxnSpPr>
            <a:cxnSpLocks/>
          </p:cNvCxnSpPr>
          <p:nvPr/>
        </p:nvCxnSpPr>
        <p:spPr>
          <a:xfrm flipV="1">
            <a:off x="5026705" y="1524170"/>
            <a:ext cx="0" cy="856741"/>
          </a:xfrm>
          <a:prstGeom prst="straightConnector1">
            <a:avLst/>
          </a:prstGeom>
          <a:noFill/>
          <a:ln w="9525" cap="flat" cmpd="sng">
            <a:solidFill>
              <a:srgbClr val="434343"/>
            </a:solidFill>
            <a:prstDash val="lgDashDot"/>
            <a:round/>
            <a:headEnd type="none" w="med" len="med"/>
            <a:tailEnd type="none" w="med" len="med"/>
          </a:ln>
        </p:spPr>
      </p:cxnSp>
      <p:cxnSp>
        <p:nvCxnSpPr>
          <p:cNvPr id="13" name="Google Shape;493;p51">
            <a:extLst>
              <a:ext uri="{FF2B5EF4-FFF2-40B4-BE49-F238E27FC236}">
                <a16:creationId xmlns:a16="http://schemas.microsoft.com/office/drawing/2014/main" id="{76414A5B-1A0D-4839-9383-7DCC1540121E}"/>
              </a:ext>
            </a:extLst>
          </p:cNvPr>
          <p:cNvCxnSpPr>
            <a:cxnSpLocks/>
          </p:cNvCxnSpPr>
          <p:nvPr/>
        </p:nvCxnSpPr>
        <p:spPr>
          <a:xfrm flipV="1">
            <a:off x="1635944" y="2860023"/>
            <a:ext cx="5872112" cy="7100"/>
          </a:xfrm>
          <a:prstGeom prst="straightConnector1">
            <a:avLst/>
          </a:prstGeom>
          <a:noFill/>
          <a:ln w="9525" cap="flat" cmpd="sng">
            <a:solidFill>
              <a:srgbClr val="434343"/>
            </a:solidFill>
            <a:prstDash val="lgDashDot"/>
            <a:round/>
            <a:headEnd type="none" w="med" len="med"/>
            <a:tailEnd type="none" w="med" len="med"/>
          </a:ln>
        </p:spPr>
      </p:cxnSp>
      <p:pic>
        <p:nvPicPr>
          <p:cNvPr id="18" name="Google Shape;144;p34">
            <a:extLst>
              <a:ext uri="{FF2B5EF4-FFF2-40B4-BE49-F238E27FC236}">
                <a16:creationId xmlns:a16="http://schemas.microsoft.com/office/drawing/2014/main" id="{A080FD08-030A-4109-8A8A-627F0806A3FA}"/>
              </a:ext>
            </a:extLst>
          </p:cNvPr>
          <p:cNvPicPr preferRelativeResize="0"/>
          <p:nvPr/>
        </p:nvPicPr>
        <p:blipFill rotWithShape="1">
          <a:blip r:embed="rId3">
            <a:alphaModFix/>
          </a:blip>
          <a:srcRect l="49" r="49"/>
          <a:stretch/>
        </p:blipFill>
        <p:spPr>
          <a:xfrm>
            <a:off x="668980" y="1524170"/>
            <a:ext cx="406860" cy="377100"/>
          </a:xfrm>
          <a:prstGeom prst="rect">
            <a:avLst/>
          </a:prstGeom>
          <a:noFill/>
          <a:ln>
            <a:noFill/>
          </a:ln>
        </p:spPr>
      </p:pic>
      <p:pic>
        <p:nvPicPr>
          <p:cNvPr id="21" name="Google Shape;144;p34">
            <a:extLst>
              <a:ext uri="{FF2B5EF4-FFF2-40B4-BE49-F238E27FC236}">
                <a16:creationId xmlns:a16="http://schemas.microsoft.com/office/drawing/2014/main" id="{3AB406A6-0BE6-417A-BA9D-DBD2AD1674B6}"/>
              </a:ext>
            </a:extLst>
          </p:cNvPr>
          <p:cNvPicPr preferRelativeResize="0"/>
          <p:nvPr/>
        </p:nvPicPr>
        <p:blipFill rotWithShape="1">
          <a:blip r:embed="rId3">
            <a:alphaModFix/>
          </a:blip>
          <a:srcRect l="49" r="49"/>
          <a:stretch/>
        </p:blipFill>
        <p:spPr>
          <a:xfrm>
            <a:off x="2985226" y="3127746"/>
            <a:ext cx="406860" cy="377100"/>
          </a:xfrm>
          <a:prstGeom prst="rect">
            <a:avLst/>
          </a:prstGeom>
          <a:noFill/>
          <a:ln>
            <a:noFill/>
          </a:ln>
        </p:spPr>
      </p:pic>
      <p:pic>
        <p:nvPicPr>
          <p:cNvPr id="22" name="Google Shape;144;p34">
            <a:extLst>
              <a:ext uri="{FF2B5EF4-FFF2-40B4-BE49-F238E27FC236}">
                <a16:creationId xmlns:a16="http://schemas.microsoft.com/office/drawing/2014/main" id="{FCF0ACB7-D21E-4672-8A9D-15CE06F84FB5}"/>
              </a:ext>
            </a:extLst>
          </p:cNvPr>
          <p:cNvPicPr preferRelativeResize="0"/>
          <p:nvPr/>
        </p:nvPicPr>
        <p:blipFill rotWithShape="1">
          <a:blip r:embed="rId3">
            <a:alphaModFix/>
          </a:blip>
          <a:srcRect l="49" r="49"/>
          <a:stretch/>
        </p:blipFill>
        <p:spPr>
          <a:xfrm>
            <a:off x="5437910" y="1445928"/>
            <a:ext cx="406860" cy="377100"/>
          </a:xfrm>
          <a:prstGeom prst="rect">
            <a:avLst/>
          </a:prstGeom>
          <a:noFill/>
          <a:ln>
            <a:noFill/>
          </a:ln>
        </p:spPr>
      </p:pic>
      <p:grpSp>
        <p:nvGrpSpPr>
          <p:cNvPr id="23" name="Google Shape;844;p62">
            <a:extLst>
              <a:ext uri="{FF2B5EF4-FFF2-40B4-BE49-F238E27FC236}">
                <a16:creationId xmlns:a16="http://schemas.microsoft.com/office/drawing/2014/main" id="{AE088FB2-FC26-4F46-8B65-7394AA2192D3}"/>
              </a:ext>
            </a:extLst>
          </p:cNvPr>
          <p:cNvGrpSpPr/>
          <p:nvPr/>
        </p:nvGrpSpPr>
        <p:grpSpPr>
          <a:xfrm rot="8923239">
            <a:off x="5068621" y="2630087"/>
            <a:ext cx="4738109" cy="2557744"/>
            <a:chOff x="2949925" y="981025"/>
            <a:chExt cx="5726504" cy="2855900"/>
          </a:xfrm>
        </p:grpSpPr>
        <p:pic>
          <p:nvPicPr>
            <p:cNvPr id="24" name="Google Shape;845;p62">
              <a:extLst>
                <a:ext uri="{FF2B5EF4-FFF2-40B4-BE49-F238E27FC236}">
                  <a16:creationId xmlns:a16="http://schemas.microsoft.com/office/drawing/2014/main" id="{55012CCA-1F60-418F-AA16-7FB0E798B7D9}"/>
                </a:ext>
              </a:extLst>
            </p:cNvPr>
            <p:cNvPicPr preferRelativeResize="0"/>
            <p:nvPr/>
          </p:nvPicPr>
          <p:blipFill>
            <a:blip r:embed="rId4">
              <a:alphaModFix amt="65000"/>
            </a:blip>
            <a:stretch>
              <a:fillRect/>
            </a:stretch>
          </p:blipFill>
          <p:spPr>
            <a:xfrm>
              <a:off x="6079928" y="1177843"/>
              <a:ext cx="2596501" cy="2323530"/>
            </a:xfrm>
            <a:prstGeom prst="rect">
              <a:avLst/>
            </a:prstGeom>
            <a:noFill/>
            <a:ln>
              <a:noFill/>
            </a:ln>
          </p:spPr>
        </p:pic>
        <p:pic>
          <p:nvPicPr>
            <p:cNvPr id="25" name="Google Shape;846;p62">
              <a:extLst>
                <a:ext uri="{FF2B5EF4-FFF2-40B4-BE49-F238E27FC236}">
                  <a16:creationId xmlns:a16="http://schemas.microsoft.com/office/drawing/2014/main" id="{71D71CB6-41C4-46D9-BC55-3F1246FE2CC2}"/>
                </a:ext>
              </a:extLst>
            </p:cNvPr>
            <p:cNvPicPr preferRelativeResize="0"/>
            <p:nvPr/>
          </p:nvPicPr>
          <p:blipFill>
            <a:blip r:embed="rId5">
              <a:alphaModFix amt="65000"/>
            </a:blip>
            <a:stretch>
              <a:fillRect/>
            </a:stretch>
          </p:blipFill>
          <p:spPr>
            <a:xfrm>
              <a:off x="2949925" y="1415978"/>
              <a:ext cx="4583124" cy="2420947"/>
            </a:xfrm>
            <a:prstGeom prst="rect">
              <a:avLst/>
            </a:prstGeom>
            <a:noFill/>
            <a:ln>
              <a:noFill/>
            </a:ln>
          </p:spPr>
        </p:pic>
        <p:pic>
          <p:nvPicPr>
            <p:cNvPr id="26" name="Google Shape;847;p62">
              <a:extLst>
                <a:ext uri="{FF2B5EF4-FFF2-40B4-BE49-F238E27FC236}">
                  <a16:creationId xmlns:a16="http://schemas.microsoft.com/office/drawing/2014/main" id="{8D18D519-CB88-4927-9497-3D3BAA388AB0}"/>
                </a:ext>
              </a:extLst>
            </p:cNvPr>
            <p:cNvPicPr preferRelativeResize="0"/>
            <p:nvPr/>
          </p:nvPicPr>
          <p:blipFill>
            <a:blip r:embed="rId6">
              <a:alphaModFix amt="65000"/>
            </a:blip>
            <a:stretch>
              <a:fillRect/>
            </a:stretch>
          </p:blipFill>
          <p:spPr>
            <a:xfrm rot="10800000">
              <a:off x="3733617" y="981025"/>
              <a:ext cx="3129082" cy="1657479"/>
            </a:xfrm>
            <a:prstGeom prst="rect">
              <a:avLst/>
            </a:prstGeom>
            <a:noFill/>
            <a:ln>
              <a:noFill/>
            </a:ln>
          </p:spPr>
        </p:pic>
      </p:grpSp>
    </p:spTree>
    <p:extLst>
      <p:ext uri="{BB962C8B-B14F-4D97-AF65-F5344CB8AC3E}">
        <p14:creationId xmlns:p14="http://schemas.microsoft.com/office/powerpoint/2010/main" val="243633866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3"/>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4.6 Phép tách</a:t>
            </a:r>
            <a:endParaRPr>
              <a:solidFill>
                <a:srgbClr val="6AA84F"/>
              </a:solidFill>
            </a:endParaRPr>
          </a:p>
        </p:txBody>
      </p:sp>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sp>
        <p:nvSpPr>
          <p:cNvPr id="9" name="Google Shape;915;p66">
            <a:extLst>
              <a:ext uri="{FF2B5EF4-FFF2-40B4-BE49-F238E27FC236}">
                <a16:creationId xmlns:a16="http://schemas.microsoft.com/office/drawing/2014/main" id="{C3F5EF80-CB11-44C2-8F50-DD05E970C25A}"/>
              </a:ext>
            </a:extLst>
          </p:cNvPr>
          <p:cNvSpPr txBox="1">
            <a:spLocks/>
          </p:cNvSpPr>
          <p:nvPr/>
        </p:nvSpPr>
        <p:spPr>
          <a:xfrm>
            <a:off x="218564" y="978363"/>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C00000"/>
                </a:solidFill>
                <a:latin typeface="Quicksand Light" panose="020B0604020202020204" charset="0"/>
              </a:rPr>
              <a:t>q1: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SELECT</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  E.TENNV</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FROM</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E, G, J</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WHERE</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E.MANV = G.MANV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AND</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G.MADA = J.MADA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AND</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TENDA = “CSDL”</a:t>
            </a:r>
          </a:p>
          <a:p>
            <a:pPr marL="127000" indent="0" algn="l">
              <a:buClr>
                <a:schemeClr val="lt2"/>
              </a:buClr>
            </a:pPr>
            <a:endParaRPr lang="pt-BR" sz="1200">
              <a:solidFill>
                <a:srgbClr val="C00000"/>
              </a:solidFill>
              <a:latin typeface="Quicksand Light" panose="020B0604020202020204" charset="0"/>
            </a:endParaRPr>
          </a:p>
          <a:p>
            <a:pPr marL="127000" indent="0" algn="l">
              <a:buClr>
                <a:schemeClr val="lt2"/>
              </a:buClr>
            </a:pPr>
            <a:endParaRPr lang="pt-BR" sz="1200">
              <a:solidFill>
                <a:srgbClr val="C00000"/>
              </a:solidFill>
              <a:latin typeface="Quicksand Light" panose="020B0604020202020204" charset="0"/>
            </a:endParaRPr>
          </a:p>
        </p:txBody>
      </p:sp>
      <p:sp>
        <p:nvSpPr>
          <p:cNvPr id="10" name="Google Shape;915;p66">
            <a:extLst>
              <a:ext uri="{FF2B5EF4-FFF2-40B4-BE49-F238E27FC236}">
                <a16:creationId xmlns:a16="http://schemas.microsoft.com/office/drawing/2014/main" id="{15458A52-08EE-45F8-B48C-EED7DD114251}"/>
              </a:ext>
            </a:extLst>
          </p:cNvPr>
          <p:cNvSpPr txBox="1">
            <a:spLocks/>
          </p:cNvSpPr>
          <p:nvPr/>
        </p:nvSpPr>
        <p:spPr>
          <a:xfrm>
            <a:off x="209215" y="3399319"/>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C00000"/>
                </a:solidFill>
                <a:latin typeface="Quicksand Light" panose="020B0604020202020204" charset="0"/>
              </a:rPr>
              <a:t>q’: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SELECT</a:t>
            </a:r>
            <a:r>
              <a:rPr lang="pt-BR" sz="1200">
                <a:solidFill>
                  <a:schemeClr val="bg2"/>
                </a:solidFill>
                <a:latin typeface="Quicksand Light" panose="020B0604020202020204" charset="0"/>
              </a:rPr>
              <a:t>     E.TENNV</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FROM</a:t>
            </a:r>
            <a:r>
              <a:rPr lang="pt-BR" sz="1200">
                <a:solidFill>
                  <a:schemeClr val="bg2"/>
                </a:solidFill>
                <a:latin typeface="Quicksand Light" panose="020B0604020202020204" charset="0"/>
              </a:rPr>
              <a:t> 	  E, G, TGIAN1</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WHERE</a:t>
            </a:r>
            <a:r>
              <a:rPr lang="pt-BR" sz="1200">
                <a:solidFill>
                  <a:schemeClr val="bg2"/>
                </a:solidFill>
                <a:latin typeface="Quicksand Light" panose="020B0604020202020204" charset="0"/>
              </a:rPr>
              <a:t>	  E.MANV = G.MANV </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AND</a:t>
            </a:r>
            <a:r>
              <a:rPr lang="pt-BR" sz="1200">
                <a:solidFill>
                  <a:schemeClr val="bg2"/>
                </a:solidFill>
                <a:latin typeface="Quicksand Light" panose="020B0604020202020204" charset="0"/>
              </a:rPr>
              <a:t>  G.MADA = TGIAN1.MADA</a:t>
            </a:r>
            <a:endParaRPr lang="vi-VN" sz="1200">
              <a:solidFill>
                <a:schemeClr val="bg2"/>
              </a:solidFill>
              <a:latin typeface="Quicksand Light" panose="020B0604020202020204" charset="0"/>
            </a:endParaRPr>
          </a:p>
        </p:txBody>
      </p:sp>
      <p:sp>
        <p:nvSpPr>
          <p:cNvPr id="11" name="Google Shape;915;p66">
            <a:extLst>
              <a:ext uri="{FF2B5EF4-FFF2-40B4-BE49-F238E27FC236}">
                <a16:creationId xmlns:a16="http://schemas.microsoft.com/office/drawing/2014/main" id="{3547133F-3C35-4220-80B1-E27FF420C8C6}"/>
              </a:ext>
            </a:extLst>
          </p:cNvPr>
          <p:cNvSpPr txBox="1">
            <a:spLocks/>
          </p:cNvSpPr>
          <p:nvPr/>
        </p:nvSpPr>
        <p:spPr>
          <a:xfrm>
            <a:off x="218564" y="2335689"/>
            <a:ext cx="4012030" cy="9030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q11: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J.MADA INTO TGIAN1</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J</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TENDA = “CSDL”</a:t>
            </a:r>
          </a:p>
        </p:txBody>
      </p:sp>
      <p:cxnSp>
        <p:nvCxnSpPr>
          <p:cNvPr id="12" name="Google Shape;493;p51">
            <a:extLst>
              <a:ext uri="{FF2B5EF4-FFF2-40B4-BE49-F238E27FC236}">
                <a16:creationId xmlns:a16="http://schemas.microsoft.com/office/drawing/2014/main" id="{20411569-48EA-45A2-81CA-F3725D759A0C}"/>
              </a:ext>
            </a:extLst>
          </p:cNvPr>
          <p:cNvCxnSpPr>
            <a:cxnSpLocks/>
          </p:cNvCxnSpPr>
          <p:nvPr/>
        </p:nvCxnSpPr>
        <p:spPr>
          <a:xfrm flipV="1">
            <a:off x="6308251" y="3598342"/>
            <a:ext cx="0" cy="856741"/>
          </a:xfrm>
          <a:prstGeom prst="straightConnector1">
            <a:avLst/>
          </a:prstGeom>
          <a:noFill/>
          <a:ln w="9525" cap="flat" cmpd="sng">
            <a:solidFill>
              <a:srgbClr val="434343"/>
            </a:solidFill>
            <a:prstDash val="lgDashDot"/>
            <a:round/>
            <a:headEnd type="none" w="med" len="med"/>
            <a:tailEnd type="none" w="med" len="med"/>
          </a:ln>
        </p:spPr>
      </p:cxnSp>
      <p:cxnSp>
        <p:nvCxnSpPr>
          <p:cNvPr id="13" name="Google Shape;493;p51">
            <a:extLst>
              <a:ext uri="{FF2B5EF4-FFF2-40B4-BE49-F238E27FC236}">
                <a16:creationId xmlns:a16="http://schemas.microsoft.com/office/drawing/2014/main" id="{76414A5B-1A0D-4839-9383-7DCC1540121E}"/>
              </a:ext>
            </a:extLst>
          </p:cNvPr>
          <p:cNvCxnSpPr>
            <a:cxnSpLocks/>
          </p:cNvCxnSpPr>
          <p:nvPr/>
        </p:nvCxnSpPr>
        <p:spPr>
          <a:xfrm flipV="1">
            <a:off x="1194198" y="4608596"/>
            <a:ext cx="5872112" cy="7100"/>
          </a:xfrm>
          <a:prstGeom prst="straightConnector1">
            <a:avLst/>
          </a:prstGeom>
          <a:noFill/>
          <a:ln w="9525" cap="flat" cmpd="sng">
            <a:solidFill>
              <a:srgbClr val="434343"/>
            </a:solidFill>
            <a:prstDash val="lgDashDot"/>
            <a:round/>
            <a:headEnd type="none" w="med" len="med"/>
            <a:tailEnd type="none" w="med" len="med"/>
          </a:ln>
        </p:spPr>
      </p:cxnSp>
      <p:pic>
        <p:nvPicPr>
          <p:cNvPr id="21" name="Google Shape;144;p34">
            <a:extLst>
              <a:ext uri="{FF2B5EF4-FFF2-40B4-BE49-F238E27FC236}">
                <a16:creationId xmlns:a16="http://schemas.microsoft.com/office/drawing/2014/main" id="{3AB406A6-0BE6-417A-BA9D-DBD2AD1674B6}"/>
              </a:ext>
            </a:extLst>
          </p:cNvPr>
          <p:cNvPicPr preferRelativeResize="0"/>
          <p:nvPr/>
        </p:nvPicPr>
        <p:blipFill rotWithShape="1">
          <a:blip r:embed="rId3">
            <a:alphaModFix/>
          </a:blip>
          <a:srcRect l="49" r="49"/>
          <a:stretch/>
        </p:blipFill>
        <p:spPr>
          <a:xfrm>
            <a:off x="3206898" y="971552"/>
            <a:ext cx="406860" cy="377100"/>
          </a:xfrm>
          <a:prstGeom prst="rect">
            <a:avLst/>
          </a:prstGeom>
          <a:noFill/>
          <a:ln>
            <a:noFill/>
          </a:ln>
        </p:spPr>
      </p:pic>
      <p:pic>
        <p:nvPicPr>
          <p:cNvPr id="17" name="Picture 16">
            <a:extLst>
              <a:ext uri="{FF2B5EF4-FFF2-40B4-BE49-F238E27FC236}">
                <a16:creationId xmlns:a16="http://schemas.microsoft.com/office/drawing/2014/main" id="{0DBE5E26-733F-4BF0-B241-B0A1656A6F49}"/>
              </a:ext>
            </a:extLst>
          </p:cNvPr>
          <p:cNvPicPr>
            <a:picLocks noChangeAspect="1"/>
          </p:cNvPicPr>
          <p:nvPr/>
        </p:nvPicPr>
        <p:blipFill>
          <a:blip r:embed="rId4"/>
          <a:stretch>
            <a:fillRect/>
          </a:stretch>
        </p:blipFill>
        <p:spPr>
          <a:xfrm>
            <a:off x="4303686" y="654941"/>
            <a:ext cx="3690415" cy="2539179"/>
          </a:xfrm>
          <a:prstGeom prst="rect">
            <a:avLst/>
          </a:prstGeom>
        </p:spPr>
      </p:pic>
      <p:sp>
        <p:nvSpPr>
          <p:cNvPr id="27" name="Google Shape;915;p66">
            <a:extLst>
              <a:ext uri="{FF2B5EF4-FFF2-40B4-BE49-F238E27FC236}">
                <a16:creationId xmlns:a16="http://schemas.microsoft.com/office/drawing/2014/main" id="{EDA4FF46-B260-485E-BB8B-34DF3312D5EA}"/>
              </a:ext>
            </a:extLst>
          </p:cNvPr>
          <p:cNvSpPr txBox="1">
            <a:spLocks/>
          </p:cNvSpPr>
          <p:nvPr/>
        </p:nvSpPr>
        <p:spPr>
          <a:xfrm>
            <a:off x="3336266" y="3504846"/>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C00000"/>
                </a:solidFill>
                <a:latin typeface="Quicksand Light" panose="020B0604020202020204" charset="0"/>
              </a:rPr>
              <a:t>q12: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SELECT</a:t>
            </a:r>
            <a:r>
              <a:rPr lang="pt-BR" sz="1200">
                <a:solidFill>
                  <a:schemeClr val="bg2"/>
                </a:solidFill>
                <a:latin typeface="Quicksand Light" panose="020B0604020202020204" charset="0"/>
              </a:rPr>
              <a:t>  G.MANV </a:t>
            </a:r>
            <a:r>
              <a:rPr lang="pt-BR" sz="1200">
                <a:solidFill>
                  <a:srgbClr val="0070C0"/>
                </a:solidFill>
                <a:latin typeface="Quicksand Light" panose="020B0604020202020204" charset="0"/>
              </a:rPr>
              <a:t>INTO</a:t>
            </a:r>
            <a:r>
              <a:rPr lang="pt-BR" sz="1200">
                <a:solidFill>
                  <a:schemeClr val="bg2"/>
                </a:solidFill>
                <a:latin typeface="Quicksand Light" panose="020B0604020202020204" charset="0"/>
              </a:rPr>
              <a:t> TGIAN2</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FROM</a:t>
            </a:r>
            <a:r>
              <a:rPr lang="pt-BR" sz="1200">
                <a:solidFill>
                  <a:schemeClr val="bg2"/>
                </a:solidFill>
                <a:latin typeface="Quicksand Light" panose="020B0604020202020204" charset="0"/>
              </a:rPr>
              <a:t> 	 G, TGIAN1</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WHERE</a:t>
            </a:r>
            <a:r>
              <a:rPr lang="pt-BR" sz="1200">
                <a:solidFill>
                  <a:schemeClr val="bg2"/>
                </a:solidFill>
                <a:latin typeface="Quicksand Light" panose="020B0604020202020204" charset="0"/>
              </a:rPr>
              <a:t>	 G.MADA =TGIAN1.MADA</a:t>
            </a:r>
          </a:p>
        </p:txBody>
      </p:sp>
      <p:sp>
        <p:nvSpPr>
          <p:cNvPr id="28" name="Google Shape;915;p66">
            <a:extLst>
              <a:ext uri="{FF2B5EF4-FFF2-40B4-BE49-F238E27FC236}">
                <a16:creationId xmlns:a16="http://schemas.microsoft.com/office/drawing/2014/main" id="{8C2698E5-D81C-4A29-A68F-144EF9FA4C23}"/>
              </a:ext>
            </a:extLst>
          </p:cNvPr>
          <p:cNvSpPr txBox="1">
            <a:spLocks/>
          </p:cNvSpPr>
          <p:nvPr/>
        </p:nvSpPr>
        <p:spPr>
          <a:xfrm>
            <a:off x="6254257" y="3470009"/>
            <a:ext cx="3479688"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C00000"/>
                </a:solidFill>
                <a:latin typeface="Quicksand Light" panose="020B0604020202020204" charset="0"/>
              </a:rPr>
              <a:t>q13: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SELECT</a:t>
            </a:r>
            <a:r>
              <a:rPr lang="pt-BR" sz="1200">
                <a:solidFill>
                  <a:schemeClr val="bg2"/>
                </a:solidFill>
                <a:latin typeface="Quicksand Light" panose="020B0604020202020204" charset="0"/>
              </a:rPr>
              <a:t> E.TENNV</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FROM</a:t>
            </a:r>
            <a:r>
              <a:rPr lang="pt-BR" sz="1200">
                <a:solidFill>
                  <a:schemeClr val="bg2"/>
                </a:solidFill>
                <a:latin typeface="Quicksand Light" panose="020B0604020202020204" charset="0"/>
              </a:rPr>
              <a:t> 	E, TGIAN2</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WHERE</a:t>
            </a:r>
            <a:r>
              <a:rPr lang="pt-BR" sz="1200">
                <a:solidFill>
                  <a:schemeClr val="bg2"/>
                </a:solidFill>
                <a:latin typeface="Quicksand Light" panose="020B0604020202020204" charset="0"/>
              </a:rPr>
              <a:t>	E.MANV =TGIAN2.MANV</a:t>
            </a:r>
          </a:p>
        </p:txBody>
      </p:sp>
      <p:cxnSp>
        <p:nvCxnSpPr>
          <p:cNvPr id="29" name="Google Shape;493;p51">
            <a:extLst>
              <a:ext uri="{FF2B5EF4-FFF2-40B4-BE49-F238E27FC236}">
                <a16:creationId xmlns:a16="http://schemas.microsoft.com/office/drawing/2014/main" id="{7E85131F-817C-43A0-BE8D-2A1A41A63BF4}"/>
              </a:ext>
            </a:extLst>
          </p:cNvPr>
          <p:cNvCxnSpPr>
            <a:cxnSpLocks/>
          </p:cNvCxnSpPr>
          <p:nvPr/>
        </p:nvCxnSpPr>
        <p:spPr>
          <a:xfrm flipV="1">
            <a:off x="3488851" y="3649612"/>
            <a:ext cx="0" cy="856741"/>
          </a:xfrm>
          <a:prstGeom prst="straightConnector1">
            <a:avLst/>
          </a:prstGeom>
          <a:noFill/>
          <a:ln w="9525" cap="flat" cmpd="sng">
            <a:solidFill>
              <a:srgbClr val="434343"/>
            </a:solidFill>
            <a:prstDash val="lgDashDot"/>
            <a:round/>
            <a:headEnd type="none" w="med" len="med"/>
            <a:tailEnd type="none" w="med" len="med"/>
          </a:ln>
        </p:spPr>
      </p:cxnSp>
    </p:spTree>
    <p:extLst>
      <p:ext uri="{BB962C8B-B14F-4D97-AF65-F5344CB8AC3E}">
        <p14:creationId xmlns:p14="http://schemas.microsoft.com/office/powerpoint/2010/main" val="2229225529"/>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6" name="Google Shape;866;p63"/>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4.7 Phép thế</a:t>
            </a:r>
            <a:endParaRPr/>
          </a:p>
        </p:txBody>
      </p:sp>
      <p:grpSp>
        <p:nvGrpSpPr>
          <p:cNvPr id="20" name="Google Shape;844;p62">
            <a:extLst>
              <a:ext uri="{FF2B5EF4-FFF2-40B4-BE49-F238E27FC236}">
                <a16:creationId xmlns:a16="http://schemas.microsoft.com/office/drawing/2014/main" id="{31CEA096-40E0-41D4-862C-BCA953F11346}"/>
              </a:ext>
            </a:extLst>
          </p:cNvPr>
          <p:cNvGrpSpPr/>
          <p:nvPr/>
        </p:nvGrpSpPr>
        <p:grpSpPr>
          <a:xfrm rot="4499817">
            <a:off x="5352979" y="2292168"/>
            <a:ext cx="4738109" cy="2557744"/>
            <a:chOff x="2949925" y="981025"/>
            <a:chExt cx="5726504" cy="2855900"/>
          </a:xfrm>
        </p:grpSpPr>
        <p:pic>
          <p:nvPicPr>
            <p:cNvPr id="21" name="Google Shape;845;p62">
              <a:extLst>
                <a:ext uri="{FF2B5EF4-FFF2-40B4-BE49-F238E27FC236}">
                  <a16:creationId xmlns:a16="http://schemas.microsoft.com/office/drawing/2014/main" id="{000FB250-B379-4A1F-BC20-A9CD0E379CE6}"/>
                </a:ext>
              </a:extLst>
            </p:cNvPr>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22" name="Google Shape;846;p62">
              <a:extLst>
                <a:ext uri="{FF2B5EF4-FFF2-40B4-BE49-F238E27FC236}">
                  <a16:creationId xmlns:a16="http://schemas.microsoft.com/office/drawing/2014/main" id="{387C9BA0-658E-4F93-ACC4-5671C2C9F899}"/>
                </a:ext>
              </a:extLst>
            </p:cNvPr>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23" name="Google Shape;847;p62">
              <a:extLst>
                <a:ext uri="{FF2B5EF4-FFF2-40B4-BE49-F238E27FC236}">
                  <a16:creationId xmlns:a16="http://schemas.microsoft.com/office/drawing/2014/main" id="{CE0465FF-90B7-4762-9686-5A744157FED7}"/>
                </a:ext>
              </a:extLst>
            </p:cNvPr>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24" name="Google Shape;148;p34">
            <a:extLst>
              <a:ext uri="{FF2B5EF4-FFF2-40B4-BE49-F238E27FC236}">
                <a16:creationId xmlns:a16="http://schemas.microsoft.com/office/drawing/2014/main" id="{6C131911-6237-4A29-89A9-D854F2913D36}"/>
              </a:ext>
            </a:extLst>
          </p:cNvPr>
          <p:cNvSpPr txBox="1">
            <a:spLocks/>
          </p:cNvSpPr>
          <p:nvPr/>
        </p:nvSpPr>
        <p:spPr>
          <a:xfrm>
            <a:off x="1103574" y="916373"/>
            <a:ext cx="453722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2000">
                <a:solidFill>
                  <a:srgbClr val="6AA84F"/>
                </a:solidFill>
              </a:rPr>
              <a:t>1. Thế nào gọi là bất khả giản</a:t>
            </a:r>
          </a:p>
        </p:txBody>
      </p:sp>
      <p:sp>
        <p:nvSpPr>
          <p:cNvPr id="25" name="Google Shape;915;p66">
            <a:extLst>
              <a:ext uri="{FF2B5EF4-FFF2-40B4-BE49-F238E27FC236}">
                <a16:creationId xmlns:a16="http://schemas.microsoft.com/office/drawing/2014/main" id="{74B70BEE-6825-474C-BE31-9F80C6BCAB5B}"/>
              </a:ext>
            </a:extLst>
          </p:cNvPr>
          <p:cNvSpPr txBox="1">
            <a:spLocks noGrp="1"/>
          </p:cNvSpPr>
          <p:nvPr>
            <p:ph type="subTitle" idx="1"/>
          </p:nvPr>
        </p:nvSpPr>
        <p:spPr>
          <a:xfrm>
            <a:off x="1103574" y="1509281"/>
            <a:ext cx="6108651" cy="1159763"/>
          </a:xfrm>
          <a:prstGeom prst="rect">
            <a:avLst/>
          </a:prstGeom>
        </p:spPr>
        <p:txBody>
          <a:bodyPr spcFirstLastPara="1" wrap="square" lIns="91425" tIns="91425" rIns="91425" bIns="91425" anchor="t" anchorCtr="0">
            <a:noAutofit/>
          </a:bodyPr>
          <a:lstStyle/>
          <a:p>
            <a:pPr marL="127000" indent="0">
              <a:buClr>
                <a:schemeClr val="lt2"/>
              </a:buClr>
            </a:pPr>
            <a:r>
              <a:rPr lang="pt-BR">
                <a:latin typeface="Quicksand Light" panose="020B0604020202020204" charset="0"/>
              </a:rPr>
              <a:t>q: 	</a:t>
            </a:r>
          </a:p>
          <a:p>
            <a:pPr marL="127000" indent="0">
              <a:buClr>
                <a:schemeClr val="lt2"/>
              </a:buClr>
            </a:pPr>
            <a:r>
              <a:rPr lang="pt-BR" sz="1400">
                <a:latin typeface="Quicksand Light" panose="020B0604020202020204" charset="0"/>
              </a:rPr>
              <a:t>   </a:t>
            </a:r>
            <a:r>
              <a:rPr lang="pt-BR" sz="1400">
                <a:solidFill>
                  <a:srgbClr val="0070C0"/>
                </a:solidFill>
                <a:latin typeface="Quicksand Light" panose="020B0604020202020204" charset="0"/>
              </a:rPr>
              <a:t>SELECT</a:t>
            </a:r>
            <a:r>
              <a:rPr lang="pt-BR" sz="1400">
                <a:latin typeface="Quicksand Light" panose="020B0604020202020204" charset="0"/>
              </a:rPr>
              <a:t>     R2 .A2 , R3 .A3 ,. . ., Rn .An </a:t>
            </a:r>
          </a:p>
          <a:p>
            <a:pPr marL="127000" indent="0">
              <a:buClr>
                <a:schemeClr val="lt2"/>
              </a:buClr>
            </a:pPr>
            <a:r>
              <a:rPr lang="pt-BR" sz="1400">
                <a:latin typeface="Quicksand Light" panose="020B0604020202020204" charset="0"/>
              </a:rPr>
              <a:t>   </a:t>
            </a:r>
            <a:r>
              <a:rPr lang="pt-BR" sz="1400">
                <a:solidFill>
                  <a:srgbClr val="0070C0"/>
                </a:solidFill>
                <a:latin typeface="Quicksand Light" panose="020B0604020202020204" charset="0"/>
              </a:rPr>
              <a:t>FROM</a:t>
            </a:r>
            <a:r>
              <a:rPr lang="pt-BR" sz="1400">
                <a:latin typeface="Quicksand Light" panose="020B0604020202020204" charset="0"/>
              </a:rPr>
              <a:t> 	     R1 , R2 ,. . . , Rn </a:t>
            </a:r>
          </a:p>
          <a:p>
            <a:pPr marL="127000" indent="0">
              <a:buClr>
                <a:schemeClr val="lt2"/>
              </a:buClr>
            </a:pPr>
            <a:r>
              <a:rPr lang="pt-BR" sz="1400">
                <a:latin typeface="Quicksand Light" panose="020B0604020202020204" charset="0"/>
              </a:rPr>
              <a:t>   </a:t>
            </a:r>
            <a:r>
              <a:rPr lang="pt-BR" sz="1400">
                <a:solidFill>
                  <a:srgbClr val="0070C0"/>
                </a:solidFill>
                <a:latin typeface="Quicksand Light" panose="020B0604020202020204" charset="0"/>
              </a:rPr>
              <a:t>WHERE</a:t>
            </a:r>
            <a:r>
              <a:rPr lang="pt-BR" sz="1400">
                <a:latin typeface="Quicksand Light" panose="020B0604020202020204" charset="0"/>
              </a:rPr>
              <a:t>     P1 (R1 .A’1 ) </a:t>
            </a:r>
            <a:r>
              <a:rPr lang="pt-BR" sz="1400">
                <a:solidFill>
                  <a:srgbClr val="0070C0"/>
                </a:solidFill>
                <a:latin typeface="Quicksand Light" panose="020B0604020202020204" charset="0"/>
              </a:rPr>
              <a:t>AND</a:t>
            </a:r>
            <a:r>
              <a:rPr lang="pt-BR" sz="1400">
                <a:latin typeface="Quicksand Light" panose="020B0604020202020204" charset="0"/>
              </a:rPr>
              <a:t> P2 (R1 .A1 , R2 .A2 , . . . , Rn .An ) </a:t>
            </a:r>
            <a:endParaRPr sz="1400">
              <a:latin typeface="Quicksand Light" panose="020B0604020202020204" charset="0"/>
            </a:endParaRPr>
          </a:p>
        </p:txBody>
      </p:sp>
      <p:pic>
        <p:nvPicPr>
          <p:cNvPr id="9" name="Google Shape;144;p34">
            <a:extLst>
              <a:ext uri="{FF2B5EF4-FFF2-40B4-BE49-F238E27FC236}">
                <a16:creationId xmlns:a16="http://schemas.microsoft.com/office/drawing/2014/main" id="{1A76E2BB-FAEE-4ABE-8B29-9A7F7E6BD11C}"/>
              </a:ext>
            </a:extLst>
          </p:cNvPr>
          <p:cNvPicPr preferRelativeResize="0"/>
          <p:nvPr/>
        </p:nvPicPr>
        <p:blipFill rotWithShape="1">
          <a:blip r:embed="rId6">
            <a:alphaModFix/>
          </a:blip>
          <a:srcRect l="49" r="49"/>
          <a:stretch/>
        </p:blipFill>
        <p:spPr>
          <a:xfrm>
            <a:off x="-55425" y="3980713"/>
            <a:ext cx="781650" cy="724475"/>
          </a:xfrm>
          <a:prstGeom prst="rect">
            <a:avLst/>
          </a:prstGeom>
          <a:noFill/>
          <a:ln>
            <a:noFill/>
          </a:ln>
        </p:spPr>
      </p:pic>
      <p:sp>
        <p:nvSpPr>
          <p:cNvPr id="12" name="Google Shape;915;p66">
            <a:extLst>
              <a:ext uri="{FF2B5EF4-FFF2-40B4-BE49-F238E27FC236}">
                <a16:creationId xmlns:a16="http://schemas.microsoft.com/office/drawing/2014/main" id="{95AAC93E-3250-4695-80E9-BB85438EBF68}"/>
              </a:ext>
            </a:extLst>
          </p:cNvPr>
          <p:cNvSpPr txBox="1">
            <a:spLocks/>
          </p:cNvSpPr>
          <p:nvPr/>
        </p:nvSpPr>
        <p:spPr>
          <a:xfrm>
            <a:off x="847459" y="2541963"/>
            <a:ext cx="6108651" cy="1159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buClr>
                <a:schemeClr val="lt2"/>
              </a:buClr>
            </a:pPr>
            <a:endParaRPr lang="pt-BR" sz="1400">
              <a:latin typeface="Quicksand Light" panose="020B0604020202020204" charset="0"/>
            </a:endParaRPr>
          </a:p>
        </p:txBody>
      </p:sp>
      <p:sp>
        <p:nvSpPr>
          <p:cNvPr id="13" name="Google Shape;915;p66">
            <a:extLst>
              <a:ext uri="{FF2B5EF4-FFF2-40B4-BE49-F238E27FC236}">
                <a16:creationId xmlns:a16="http://schemas.microsoft.com/office/drawing/2014/main" id="{3F28200C-C1A4-4DB8-966B-141BC091099F}"/>
              </a:ext>
            </a:extLst>
          </p:cNvPr>
          <p:cNvSpPr txBox="1">
            <a:spLocks/>
          </p:cNvSpPr>
          <p:nvPr/>
        </p:nvSpPr>
        <p:spPr>
          <a:xfrm>
            <a:off x="627554" y="2965972"/>
            <a:ext cx="6783897" cy="14640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600">
                <a:effectLst/>
                <a:latin typeface="Quicksand Light" panose="020B0604020202020204" charset="0"/>
                <a:ea typeface="Calibri" panose="020F0502020204030204" pitchFamily="34" charset="0"/>
              </a:rPr>
              <a:t>Truy vấn q có thể phân rã thành q’ và q’’ qua phép tách</a:t>
            </a:r>
          </a:p>
          <a:p>
            <a:pPr algn="l">
              <a:buClr>
                <a:schemeClr val="lt2"/>
              </a:buClr>
              <a:buFont typeface="Quicksand Light"/>
              <a:buChar char="●"/>
            </a:pPr>
            <a:endParaRPr lang="vi-VN" sz="16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600">
                <a:latin typeface="Quicksand Light" panose="020B0604020202020204" charset="0"/>
              </a:rPr>
              <a:t>Truy vấn con có thể là đơn quan hệ hoặc truy vấn đa quan hệ</a:t>
            </a:r>
          </a:p>
        </p:txBody>
      </p:sp>
    </p:spTree>
    <p:extLst>
      <p:ext uri="{BB962C8B-B14F-4D97-AF65-F5344CB8AC3E}">
        <p14:creationId xmlns:p14="http://schemas.microsoft.com/office/powerpoint/2010/main" val="2011850538"/>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1"/>
          <p:cNvPicPr preferRelativeResize="0"/>
          <p:nvPr/>
        </p:nvPicPr>
        <p:blipFill rotWithShape="1">
          <a:blip r:embed="rId3">
            <a:alphaModFix/>
          </a:blip>
          <a:srcRect l="79" r="79"/>
          <a:stretch/>
        </p:blipFill>
        <p:spPr>
          <a:xfrm rot="5400000">
            <a:off x="2046483" y="1601049"/>
            <a:ext cx="1007278" cy="934125"/>
          </a:xfrm>
          <a:prstGeom prst="rect">
            <a:avLst/>
          </a:prstGeom>
          <a:noFill/>
          <a:ln>
            <a:noFill/>
          </a:ln>
        </p:spPr>
      </p:pic>
      <p:sp>
        <p:nvSpPr>
          <p:cNvPr id="270" name="Google Shape;270;p41"/>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4.7 Phép thế</a:t>
            </a:r>
            <a:endParaRPr/>
          </a:p>
        </p:txBody>
      </p:sp>
      <p:sp>
        <p:nvSpPr>
          <p:cNvPr id="271" name="Google Shape;271;p41"/>
          <p:cNvSpPr txBox="1">
            <a:spLocks noGrp="1"/>
          </p:cNvSpPr>
          <p:nvPr>
            <p:ph type="subTitle" idx="1"/>
          </p:nvPr>
        </p:nvSpPr>
        <p:spPr>
          <a:xfrm>
            <a:off x="1648799" y="2563632"/>
            <a:ext cx="23484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Truy vấn đơn quan hệ</a:t>
            </a:r>
            <a:endParaRPr sz="1600"/>
          </a:p>
        </p:txBody>
      </p:sp>
      <p:sp>
        <p:nvSpPr>
          <p:cNvPr id="272" name="Google Shape;272;p41"/>
          <p:cNvSpPr txBox="1">
            <a:spLocks noGrp="1"/>
          </p:cNvSpPr>
          <p:nvPr>
            <p:ph type="subTitle" idx="2"/>
          </p:nvPr>
        </p:nvSpPr>
        <p:spPr>
          <a:xfrm>
            <a:off x="1648799" y="2835363"/>
            <a:ext cx="23484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Dừng không tách nữa</a:t>
            </a:r>
            <a:endParaRPr sz="1400"/>
          </a:p>
        </p:txBody>
      </p:sp>
      <p:sp>
        <p:nvSpPr>
          <p:cNvPr id="273" name="Google Shape;273;p41"/>
          <p:cNvSpPr txBox="1">
            <a:spLocks noGrp="1"/>
          </p:cNvSpPr>
          <p:nvPr>
            <p:ph type="subTitle" idx="3"/>
          </p:nvPr>
        </p:nvSpPr>
        <p:spPr>
          <a:xfrm>
            <a:off x="5102012" y="2506064"/>
            <a:ext cx="23460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Truy vấn đa quan hệ</a:t>
            </a:r>
            <a:endParaRPr sz="1600"/>
          </a:p>
        </p:txBody>
      </p:sp>
      <p:pic>
        <p:nvPicPr>
          <p:cNvPr id="274" name="Google Shape;274;p41"/>
          <p:cNvPicPr preferRelativeResize="0"/>
          <p:nvPr/>
        </p:nvPicPr>
        <p:blipFill rotWithShape="1">
          <a:blip r:embed="rId4">
            <a:alphaModFix/>
          </a:blip>
          <a:srcRect l="29" r="29"/>
          <a:stretch/>
        </p:blipFill>
        <p:spPr>
          <a:xfrm rot="10800000">
            <a:off x="5961108" y="1564472"/>
            <a:ext cx="891151" cy="934124"/>
          </a:xfrm>
          <a:prstGeom prst="rect">
            <a:avLst/>
          </a:prstGeom>
          <a:noFill/>
          <a:ln>
            <a:noFill/>
          </a:ln>
        </p:spPr>
      </p:pic>
      <p:sp>
        <p:nvSpPr>
          <p:cNvPr id="275" name="Google Shape;275;p41"/>
          <p:cNvSpPr/>
          <p:nvPr/>
        </p:nvSpPr>
        <p:spPr>
          <a:xfrm>
            <a:off x="2397656" y="1894371"/>
            <a:ext cx="425343" cy="422781"/>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76" name="Google Shape;276;p41"/>
          <p:cNvSpPr/>
          <p:nvPr/>
        </p:nvSpPr>
        <p:spPr>
          <a:xfrm>
            <a:off x="6275012" y="1811494"/>
            <a:ext cx="399175" cy="42306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77" name="Google Shape;277;p41"/>
          <p:cNvSpPr txBox="1">
            <a:spLocks noGrp="1"/>
          </p:cNvSpPr>
          <p:nvPr>
            <p:ph type="subTitle" idx="4"/>
          </p:nvPr>
        </p:nvSpPr>
        <p:spPr>
          <a:xfrm>
            <a:off x="4883787" y="2809643"/>
            <a:ext cx="3045791" cy="100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Tách tiếp thành đơn quan hệ bằng phép tách. Nếu không thể rút gọn hơn thì gọi là truy vấn bất khả giản</a:t>
            </a:r>
            <a:endParaRPr sz="1400"/>
          </a:p>
        </p:txBody>
      </p:sp>
      <p:sp>
        <p:nvSpPr>
          <p:cNvPr id="11" name="Google Shape;148;p34">
            <a:extLst>
              <a:ext uri="{FF2B5EF4-FFF2-40B4-BE49-F238E27FC236}">
                <a16:creationId xmlns:a16="http://schemas.microsoft.com/office/drawing/2014/main" id="{1E896EFC-1AE2-4680-A894-2403E7E311E8}"/>
              </a:ext>
            </a:extLst>
          </p:cNvPr>
          <p:cNvSpPr txBox="1">
            <a:spLocks/>
          </p:cNvSpPr>
          <p:nvPr/>
        </p:nvSpPr>
        <p:spPr>
          <a:xfrm>
            <a:off x="1013823" y="934462"/>
            <a:ext cx="453722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2000">
                <a:solidFill>
                  <a:srgbClr val="6AA84F"/>
                </a:solidFill>
              </a:rPr>
              <a:t>1. Thế nào gọi là bất khả giản</a:t>
            </a:r>
          </a:p>
        </p:txBody>
      </p:sp>
      <p:sp>
        <p:nvSpPr>
          <p:cNvPr id="12" name="Google Shape;148;p34">
            <a:extLst>
              <a:ext uri="{FF2B5EF4-FFF2-40B4-BE49-F238E27FC236}">
                <a16:creationId xmlns:a16="http://schemas.microsoft.com/office/drawing/2014/main" id="{420C37C8-2004-47A0-A922-914684FE21AE}"/>
              </a:ext>
            </a:extLst>
          </p:cNvPr>
          <p:cNvSpPr txBox="1">
            <a:spLocks/>
          </p:cNvSpPr>
          <p:nvPr/>
        </p:nvSpPr>
        <p:spPr>
          <a:xfrm>
            <a:off x="3412954" y="1399957"/>
            <a:ext cx="2153638"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a:solidFill>
                  <a:schemeClr val="bg2"/>
                </a:solidFill>
                <a:effectLst>
                  <a:outerShdw blurRad="38100" dist="38100" dir="2700000" algn="tl">
                    <a:srgbClr val="000000">
                      <a:alpha val="43137"/>
                    </a:srgbClr>
                  </a:outerShdw>
                </a:effectLst>
              </a:rPr>
              <a:t>Hai loại truy vấn con</a:t>
            </a:r>
          </a:p>
        </p:txBody>
      </p:sp>
      <p:sp>
        <p:nvSpPr>
          <p:cNvPr id="13" name="Google Shape;272;p41">
            <a:extLst>
              <a:ext uri="{FF2B5EF4-FFF2-40B4-BE49-F238E27FC236}">
                <a16:creationId xmlns:a16="http://schemas.microsoft.com/office/drawing/2014/main" id="{8F1D8D7B-6AEA-490E-9BF3-F91567E09CAD}"/>
              </a:ext>
            </a:extLst>
          </p:cNvPr>
          <p:cNvSpPr txBox="1">
            <a:spLocks/>
          </p:cNvSpPr>
          <p:nvPr/>
        </p:nvSpPr>
        <p:spPr>
          <a:xfrm>
            <a:off x="1504291" y="3860670"/>
            <a:ext cx="5347968"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gn="l">
              <a:spcAft>
                <a:spcPts val="1600"/>
              </a:spcAft>
            </a:pPr>
            <a:r>
              <a:rPr lang="en-US" sz="1400" b="1"/>
              <a:t>=&gt; </a:t>
            </a:r>
            <a:r>
              <a:rPr lang="vi-VN" sz="1400" b="1"/>
              <a:t>K/n: Các câu truy vấn đa quan hệ không thể tách tiếp được nữa được gọi là bất khả giản (irreducible)</a:t>
            </a:r>
            <a:endParaRPr lang="en-US" sz="1400" b="1"/>
          </a:p>
        </p:txBody>
      </p:sp>
      <p:cxnSp>
        <p:nvCxnSpPr>
          <p:cNvPr id="14" name="Google Shape;493;p51">
            <a:extLst>
              <a:ext uri="{FF2B5EF4-FFF2-40B4-BE49-F238E27FC236}">
                <a16:creationId xmlns:a16="http://schemas.microsoft.com/office/drawing/2014/main" id="{345EBAA5-3B78-417B-9D39-A0E493E7AA25}"/>
              </a:ext>
            </a:extLst>
          </p:cNvPr>
          <p:cNvCxnSpPr>
            <a:cxnSpLocks/>
            <a:endCxn id="12" idx="2"/>
          </p:cNvCxnSpPr>
          <p:nvPr/>
        </p:nvCxnSpPr>
        <p:spPr>
          <a:xfrm flipV="1">
            <a:off x="3136903" y="1796857"/>
            <a:ext cx="1352870" cy="393784"/>
          </a:xfrm>
          <a:prstGeom prst="straightConnector1">
            <a:avLst/>
          </a:prstGeom>
          <a:noFill/>
          <a:ln w="9525" cap="flat" cmpd="sng">
            <a:solidFill>
              <a:srgbClr val="434343"/>
            </a:solidFill>
            <a:prstDash val="lgDashDot"/>
            <a:round/>
            <a:headEnd type="none" w="med" len="med"/>
            <a:tailEnd type="none" w="med" len="med"/>
          </a:ln>
        </p:spPr>
      </p:cxnSp>
      <p:cxnSp>
        <p:nvCxnSpPr>
          <p:cNvPr id="15" name="Google Shape;493;p51">
            <a:extLst>
              <a:ext uri="{FF2B5EF4-FFF2-40B4-BE49-F238E27FC236}">
                <a16:creationId xmlns:a16="http://schemas.microsoft.com/office/drawing/2014/main" id="{C06E8519-B456-4E50-9792-4D192E54B657}"/>
              </a:ext>
            </a:extLst>
          </p:cNvPr>
          <p:cNvCxnSpPr>
            <a:cxnSpLocks/>
          </p:cNvCxnSpPr>
          <p:nvPr/>
        </p:nvCxnSpPr>
        <p:spPr>
          <a:xfrm flipH="1" flipV="1">
            <a:off x="4488520" y="1801115"/>
            <a:ext cx="1450715" cy="351852"/>
          </a:xfrm>
          <a:prstGeom prst="straightConnector1">
            <a:avLst/>
          </a:prstGeom>
          <a:noFill/>
          <a:ln w="9525" cap="flat" cmpd="sng">
            <a:solidFill>
              <a:srgbClr val="434343"/>
            </a:solidFill>
            <a:prstDash val="lgDashDot"/>
            <a:round/>
            <a:headEnd type="none" w="med" len="med"/>
            <a:tailEnd type="none" w="med" len="med"/>
          </a:ln>
        </p:spPr>
      </p:cxnSp>
    </p:spTree>
    <p:extLst>
      <p:ext uri="{BB962C8B-B14F-4D97-AF65-F5344CB8AC3E}">
        <p14:creationId xmlns:p14="http://schemas.microsoft.com/office/powerpoint/2010/main" val="22622025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50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1000"/>
                                        <p:tgtEl>
                                          <p:spTgt spid="275"/>
                                        </p:tgtEl>
                                      </p:cBhvr>
                                    </p:animEffect>
                                    <p:anim calcmode="lin" valueType="num">
                                      <p:cBhvr>
                                        <p:cTn id="8" dur="1000" fill="hold"/>
                                        <p:tgtEl>
                                          <p:spTgt spid="275"/>
                                        </p:tgtEl>
                                        <p:attrNameLst>
                                          <p:attrName>ppt_x</p:attrName>
                                        </p:attrNameLst>
                                      </p:cBhvr>
                                      <p:tavLst>
                                        <p:tav tm="0">
                                          <p:val>
                                            <p:strVal val="#ppt_x"/>
                                          </p:val>
                                        </p:tav>
                                        <p:tav tm="100000">
                                          <p:val>
                                            <p:strVal val="#ppt_x"/>
                                          </p:val>
                                        </p:tav>
                                      </p:tavLst>
                                    </p:anim>
                                    <p:anim calcmode="lin" valueType="num">
                                      <p:cBhvr>
                                        <p:cTn id="9" dur="1000" fill="hold"/>
                                        <p:tgtEl>
                                          <p:spTgt spid="2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500"/>
                                  </p:stCondLst>
                                  <p:childTnLst>
                                    <p:set>
                                      <p:cBhvr>
                                        <p:cTn id="11" dur="1" fill="hold">
                                          <p:stCondLst>
                                            <p:cond delay="0"/>
                                          </p:stCondLst>
                                        </p:cTn>
                                        <p:tgtEl>
                                          <p:spTgt spid="269"/>
                                        </p:tgtEl>
                                        <p:attrNameLst>
                                          <p:attrName>style.visibility</p:attrName>
                                        </p:attrNameLst>
                                      </p:cBhvr>
                                      <p:to>
                                        <p:strVal val="visible"/>
                                      </p:to>
                                    </p:set>
                                    <p:animEffect transition="in" filter="fade">
                                      <p:cBhvr>
                                        <p:cTn id="12" dur="1000"/>
                                        <p:tgtEl>
                                          <p:spTgt spid="269"/>
                                        </p:tgtEl>
                                      </p:cBhvr>
                                    </p:animEffect>
                                    <p:anim calcmode="lin" valueType="num">
                                      <p:cBhvr>
                                        <p:cTn id="13" dur="1000" fill="hold"/>
                                        <p:tgtEl>
                                          <p:spTgt spid="269"/>
                                        </p:tgtEl>
                                        <p:attrNameLst>
                                          <p:attrName>ppt_x</p:attrName>
                                        </p:attrNameLst>
                                      </p:cBhvr>
                                      <p:tavLst>
                                        <p:tav tm="0">
                                          <p:val>
                                            <p:strVal val="#ppt_x"/>
                                          </p:val>
                                        </p:tav>
                                        <p:tav tm="100000">
                                          <p:val>
                                            <p:strVal val="#ppt_x"/>
                                          </p:val>
                                        </p:tav>
                                      </p:tavLst>
                                    </p:anim>
                                    <p:anim calcmode="lin" valueType="num">
                                      <p:cBhvr>
                                        <p:cTn id="14" dur="1000" fill="hold"/>
                                        <p:tgtEl>
                                          <p:spTgt spid="26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50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1000"/>
                                        <p:tgtEl>
                                          <p:spTgt spid="14"/>
                                        </p:tgtEl>
                                      </p:cBhvr>
                                    </p:animEffect>
                                    <p:anim calcmode="lin" valueType="num">
                                      <p:cBhvr>
                                        <p:cTn id="18" dur="1000" fill="hold"/>
                                        <p:tgtEl>
                                          <p:spTgt spid="14"/>
                                        </p:tgtEl>
                                        <p:attrNameLst>
                                          <p:attrName>ppt_x</p:attrName>
                                        </p:attrNameLst>
                                      </p:cBhvr>
                                      <p:tavLst>
                                        <p:tav tm="0">
                                          <p:val>
                                            <p:strVal val="#ppt_x"/>
                                          </p:val>
                                        </p:tav>
                                        <p:tav tm="100000">
                                          <p:val>
                                            <p:strVal val="#ppt_x"/>
                                          </p:val>
                                        </p:tav>
                                      </p:tavLst>
                                    </p:anim>
                                    <p:anim calcmode="lin" valueType="num">
                                      <p:cBhvr>
                                        <p:cTn id="19" dur="10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500"/>
                                  </p:stCondLst>
                                  <p:childTnLst>
                                    <p:set>
                                      <p:cBhvr>
                                        <p:cTn id="21" dur="1" fill="hold">
                                          <p:stCondLst>
                                            <p:cond delay="0"/>
                                          </p:stCondLst>
                                        </p:cTn>
                                        <p:tgtEl>
                                          <p:spTgt spid="272">
                                            <p:txEl>
                                              <p:pRg st="0" end="0"/>
                                            </p:txEl>
                                          </p:spTgt>
                                        </p:tgtEl>
                                        <p:attrNameLst>
                                          <p:attrName>style.visibility</p:attrName>
                                        </p:attrNameLst>
                                      </p:cBhvr>
                                      <p:to>
                                        <p:strVal val="visible"/>
                                      </p:to>
                                    </p:set>
                                    <p:animEffect transition="in" filter="fade">
                                      <p:cBhvr>
                                        <p:cTn id="22" dur="1000"/>
                                        <p:tgtEl>
                                          <p:spTgt spid="272">
                                            <p:txEl>
                                              <p:pRg st="0" end="0"/>
                                            </p:txEl>
                                          </p:spTgt>
                                        </p:tgtEl>
                                      </p:cBhvr>
                                    </p:animEffect>
                                    <p:anim calcmode="lin" valueType="num">
                                      <p:cBhvr>
                                        <p:cTn id="23" dur="1000" fill="hold"/>
                                        <p:tgtEl>
                                          <p:spTgt spid="272">
                                            <p:txEl>
                                              <p:pRg st="0" end="0"/>
                                            </p:txEl>
                                          </p:spTgt>
                                        </p:tgtEl>
                                        <p:attrNameLst>
                                          <p:attrName>ppt_x</p:attrName>
                                        </p:attrNameLst>
                                      </p:cBhvr>
                                      <p:tavLst>
                                        <p:tav tm="0">
                                          <p:val>
                                            <p:strVal val="#ppt_x"/>
                                          </p:val>
                                        </p:tav>
                                        <p:tav tm="100000">
                                          <p:val>
                                            <p:strVal val="#ppt_x"/>
                                          </p:val>
                                        </p:tav>
                                      </p:tavLst>
                                    </p:anim>
                                    <p:anim calcmode="lin" valueType="num">
                                      <p:cBhvr>
                                        <p:cTn id="24" dur="1000" fill="hold"/>
                                        <p:tgtEl>
                                          <p:spTgt spid="272">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500"/>
                                  </p:stCondLst>
                                  <p:childTnLst>
                                    <p:set>
                                      <p:cBhvr>
                                        <p:cTn id="26" dur="1" fill="hold">
                                          <p:stCondLst>
                                            <p:cond delay="0"/>
                                          </p:stCondLst>
                                        </p:cTn>
                                        <p:tgtEl>
                                          <p:spTgt spid="271">
                                            <p:txEl>
                                              <p:pRg st="0" end="0"/>
                                            </p:txEl>
                                          </p:spTgt>
                                        </p:tgtEl>
                                        <p:attrNameLst>
                                          <p:attrName>style.visibility</p:attrName>
                                        </p:attrNameLst>
                                      </p:cBhvr>
                                      <p:to>
                                        <p:strVal val="visible"/>
                                      </p:to>
                                    </p:set>
                                    <p:animEffect transition="in" filter="fade">
                                      <p:cBhvr>
                                        <p:cTn id="27" dur="1000"/>
                                        <p:tgtEl>
                                          <p:spTgt spid="271">
                                            <p:txEl>
                                              <p:pRg st="0" end="0"/>
                                            </p:txEl>
                                          </p:spTgt>
                                        </p:tgtEl>
                                      </p:cBhvr>
                                    </p:animEffect>
                                    <p:anim calcmode="lin" valueType="num">
                                      <p:cBhvr>
                                        <p:cTn id="28" dur="1000" fill="hold"/>
                                        <p:tgtEl>
                                          <p:spTgt spid="271">
                                            <p:txEl>
                                              <p:pRg st="0" end="0"/>
                                            </p:txEl>
                                          </p:spTgt>
                                        </p:tgtEl>
                                        <p:attrNameLst>
                                          <p:attrName>ppt_x</p:attrName>
                                        </p:attrNameLst>
                                      </p:cBhvr>
                                      <p:tavLst>
                                        <p:tav tm="0">
                                          <p:val>
                                            <p:strVal val="#ppt_x"/>
                                          </p:val>
                                        </p:tav>
                                        <p:tav tm="100000">
                                          <p:val>
                                            <p:strVal val="#ppt_x"/>
                                          </p:val>
                                        </p:tav>
                                      </p:tavLst>
                                    </p:anim>
                                    <p:anim calcmode="lin" valueType="num">
                                      <p:cBhvr>
                                        <p:cTn id="29" dur="1000" fill="hold"/>
                                        <p:tgtEl>
                                          <p:spTgt spid="271">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500"/>
                                  </p:stCondLst>
                                  <p:childTnLst>
                                    <p:set>
                                      <p:cBhvr>
                                        <p:cTn id="33" dur="1" fill="hold">
                                          <p:stCondLst>
                                            <p:cond delay="0"/>
                                          </p:stCondLst>
                                        </p:cTn>
                                        <p:tgtEl>
                                          <p:spTgt spid="276"/>
                                        </p:tgtEl>
                                        <p:attrNameLst>
                                          <p:attrName>style.visibility</p:attrName>
                                        </p:attrNameLst>
                                      </p:cBhvr>
                                      <p:to>
                                        <p:strVal val="visible"/>
                                      </p:to>
                                    </p:set>
                                    <p:animEffect transition="in" filter="fade">
                                      <p:cBhvr>
                                        <p:cTn id="34" dur="1000"/>
                                        <p:tgtEl>
                                          <p:spTgt spid="276"/>
                                        </p:tgtEl>
                                      </p:cBhvr>
                                    </p:animEffect>
                                    <p:anim calcmode="lin" valueType="num">
                                      <p:cBhvr>
                                        <p:cTn id="35" dur="1000" fill="hold"/>
                                        <p:tgtEl>
                                          <p:spTgt spid="276"/>
                                        </p:tgtEl>
                                        <p:attrNameLst>
                                          <p:attrName>ppt_x</p:attrName>
                                        </p:attrNameLst>
                                      </p:cBhvr>
                                      <p:tavLst>
                                        <p:tav tm="0">
                                          <p:val>
                                            <p:strVal val="#ppt_x"/>
                                          </p:val>
                                        </p:tav>
                                        <p:tav tm="100000">
                                          <p:val>
                                            <p:strVal val="#ppt_x"/>
                                          </p:val>
                                        </p:tav>
                                      </p:tavLst>
                                    </p:anim>
                                    <p:anim calcmode="lin" valueType="num">
                                      <p:cBhvr>
                                        <p:cTn id="36" dur="1000" fill="hold"/>
                                        <p:tgtEl>
                                          <p:spTgt spid="27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500"/>
                                  </p:stCondLst>
                                  <p:childTnLst>
                                    <p:set>
                                      <p:cBhvr>
                                        <p:cTn id="38" dur="1" fill="hold">
                                          <p:stCondLst>
                                            <p:cond delay="0"/>
                                          </p:stCondLst>
                                        </p:cTn>
                                        <p:tgtEl>
                                          <p:spTgt spid="274"/>
                                        </p:tgtEl>
                                        <p:attrNameLst>
                                          <p:attrName>style.visibility</p:attrName>
                                        </p:attrNameLst>
                                      </p:cBhvr>
                                      <p:to>
                                        <p:strVal val="visible"/>
                                      </p:to>
                                    </p:set>
                                    <p:animEffect transition="in" filter="fade">
                                      <p:cBhvr>
                                        <p:cTn id="39" dur="1000"/>
                                        <p:tgtEl>
                                          <p:spTgt spid="274"/>
                                        </p:tgtEl>
                                      </p:cBhvr>
                                    </p:animEffect>
                                    <p:anim calcmode="lin" valueType="num">
                                      <p:cBhvr>
                                        <p:cTn id="40" dur="1000" fill="hold"/>
                                        <p:tgtEl>
                                          <p:spTgt spid="274"/>
                                        </p:tgtEl>
                                        <p:attrNameLst>
                                          <p:attrName>ppt_x</p:attrName>
                                        </p:attrNameLst>
                                      </p:cBhvr>
                                      <p:tavLst>
                                        <p:tav tm="0">
                                          <p:val>
                                            <p:strVal val="#ppt_x"/>
                                          </p:val>
                                        </p:tav>
                                        <p:tav tm="100000">
                                          <p:val>
                                            <p:strVal val="#ppt_x"/>
                                          </p:val>
                                        </p:tav>
                                      </p:tavLst>
                                    </p:anim>
                                    <p:anim calcmode="lin" valueType="num">
                                      <p:cBhvr>
                                        <p:cTn id="41" dur="1000" fill="hold"/>
                                        <p:tgtEl>
                                          <p:spTgt spid="274"/>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500"/>
                                  </p:stCondLst>
                                  <p:childTnLst>
                                    <p:set>
                                      <p:cBhvr>
                                        <p:cTn id="43" dur="1" fill="hold">
                                          <p:stCondLst>
                                            <p:cond delay="0"/>
                                          </p:stCondLst>
                                        </p:cTn>
                                        <p:tgtEl>
                                          <p:spTgt spid="273">
                                            <p:txEl>
                                              <p:pRg st="0" end="0"/>
                                            </p:txEl>
                                          </p:spTgt>
                                        </p:tgtEl>
                                        <p:attrNameLst>
                                          <p:attrName>style.visibility</p:attrName>
                                        </p:attrNameLst>
                                      </p:cBhvr>
                                      <p:to>
                                        <p:strVal val="visible"/>
                                      </p:to>
                                    </p:set>
                                    <p:animEffect transition="in" filter="fade">
                                      <p:cBhvr>
                                        <p:cTn id="44" dur="1000"/>
                                        <p:tgtEl>
                                          <p:spTgt spid="273">
                                            <p:txEl>
                                              <p:pRg st="0" end="0"/>
                                            </p:txEl>
                                          </p:spTgt>
                                        </p:tgtEl>
                                      </p:cBhvr>
                                    </p:animEffect>
                                    <p:anim calcmode="lin" valueType="num">
                                      <p:cBhvr>
                                        <p:cTn id="45" dur="1000" fill="hold"/>
                                        <p:tgtEl>
                                          <p:spTgt spid="273">
                                            <p:txEl>
                                              <p:pRg st="0" end="0"/>
                                            </p:txEl>
                                          </p:spTgt>
                                        </p:tgtEl>
                                        <p:attrNameLst>
                                          <p:attrName>ppt_x</p:attrName>
                                        </p:attrNameLst>
                                      </p:cBhvr>
                                      <p:tavLst>
                                        <p:tav tm="0">
                                          <p:val>
                                            <p:strVal val="#ppt_x"/>
                                          </p:val>
                                        </p:tav>
                                        <p:tav tm="100000">
                                          <p:val>
                                            <p:strVal val="#ppt_x"/>
                                          </p:val>
                                        </p:tav>
                                      </p:tavLst>
                                    </p:anim>
                                    <p:anim calcmode="lin" valueType="num">
                                      <p:cBhvr>
                                        <p:cTn id="46" dur="1000" fill="hold"/>
                                        <p:tgtEl>
                                          <p:spTgt spid="273">
                                            <p:txEl>
                                              <p:pRg st="0" end="0"/>
                                            </p:txEl>
                                          </p:spTgt>
                                        </p:tgtEl>
                                        <p:attrNameLst>
                                          <p:attrName>ppt_y</p:attrName>
                                        </p:attrNameLst>
                                      </p:cBhvr>
                                      <p:tavLst>
                                        <p:tav tm="0">
                                          <p:val>
                                            <p:strVal val="#ppt_y+.1"/>
                                          </p:val>
                                        </p:tav>
                                        <p:tav tm="100000">
                                          <p:val>
                                            <p:strVal val="#ppt_y"/>
                                          </p:val>
                                        </p:tav>
                                      </p:tavLst>
                                    </p:anim>
                                  </p:childTnLst>
                                </p:cTn>
                              </p:par>
                              <p:par>
                                <p:cTn id="47" presetID="42" presetClass="entr" presetSubtype="0" fill="hold" grpId="0" nodeType="withEffect">
                                  <p:stCondLst>
                                    <p:cond delay="500"/>
                                  </p:stCondLst>
                                  <p:childTnLst>
                                    <p:set>
                                      <p:cBhvr>
                                        <p:cTn id="48" dur="1" fill="hold">
                                          <p:stCondLst>
                                            <p:cond delay="0"/>
                                          </p:stCondLst>
                                        </p:cTn>
                                        <p:tgtEl>
                                          <p:spTgt spid="277">
                                            <p:txEl>
                                              <p:pRg st="0" end="0"/>
                                            </p:txEl>
                                          </p:spTgt>
                                        </p:tgtEl>
                                        <p:attrNameLst>
                                          <p:attrName>style.visibility</p:attrName>
                                        </p:attrNameLst>
                                      </p:cBhvr>
                                      <p:to>
                                        <p:strVal val="visible"/>
                                      </p:to>
                                    </p:set>
                                    <p:animEffect transition="in" filter="fade">
                                      <p:cBhvr>
                                        <p:cTn id="49" dur="1000"/>
                                        <p:tgtEl>
                                          <p:spTgt spid="277">
                                            <p:txEl>
                                              <p:pRg st="0" end="0"/>
                                            </p:txEl>
                                          </p:spTgt>
                                        </p:tgtEl>
                                      </p:cBhvr>
                                    </p:animEffect>
                                    <p:anim calcmode="lin" valueType="num">
                                      <p:cBhvr>
                                        <p:cTn id="50" dur="1000" fill="hold"/>
                                        <p:tgtEl>
                                          <p:spTgt spid="277">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277">
                                            <p:txEl>
                                              <p:pRg st="0" end="0"/>
                                            </p:txEl>
                                          </p:spTgt>
                                        </p:tgtEl>
                                        <p:attrNameLst>
                                          <p:attrName>ppt_y</p:attrName>
                                        </p:attrNameLst>
                                      </p:cBhvr>
                                      <p:tavLst>
                                        <p:tav tm="0">
                                          <p:val>
                                            <p:strVal val="#ppt_y+.1"/>
                                          </p:val>
                                        </p:tav>
                                        <p:tav tm="100000">
                                          <p:val>
                                            <p:strVal val="#ppt_y"/>
                                          </p:val>
                                        </p:tav>
                                      </p:tavLst>
                                    </p:anim>
                                  </p:childTnLst>
                                </p:cTn>
                              </p:par>
                              <p:par>
                                <p:cTn id="52" presetID="42" presetClass="entr" presetSubtype="0" fill="hold" nodeType="withEffect">
                                  <p:stCondLst>
                                    <p:cond delay="500"/>
                                  </p:stCondLst>
                                  <p:childTnLst>
                                    <p:set>
                                      <p:cBhvr>
                                        <p:cTn id="53" dur="1" fill="hold">
                                          <p:stCondLst>
                                            <p:cond delay="0"/>
                                          </p:stCondLst>
                                        </p:cTn>
                                        <p:tgtEl>
                                          <p:spTgt spid="15"/>
                                        </p:tgtEl>
                                        <p:attrNameLst>
                                          <p:attrName>style.visibility</p:attrName>
                                        </p:attrNameLst>
                                      </p:cBhvr>
                                      <p:to>
                                        <p:strVal val="visible"/>
                                      </p:to>
                                    </p:set>
                                    <p:animEffect transition="in" filter="fade">
                                      <p:cBhvr>
                                        <p:cTn id="54" dur="1000"/>
                                        <p:tgtEl>
                                          <p:spTgt spid="15"/>
                                        </p:tgtEl>
                                      </p:cBhvr>
                                    </p:animEffect>
                                    <p:anim calcmode="lin" valueType="num">
                                      <p:cBhvr>
                                        <p:cTn id="55" dur="1000" fill="hold"/>
                                        <p:tgtEl>
                                          <p:spTgt spid="15"/>
                                        </p:tgtEl>
                                        <p:attrNameLst>
                                          <p:attrName>ppt_x</p:attrName>
                                        </p:attrNameLst>
                                      </p:cBhvr>
                                      <p:tavLst>
                                        <p:tav tm="0">
                                          <p:val>
                                            <p:strVal val="#ppt_x"/>
                                          </p:val>
                                        </p:tav>
                                        <p:tav tm="100000">
                                          <p:val>
                                            <p:strVal val="#ppt_x"/>
                                          </p:val>
                                        </p:tav>
                                      </p:tavLst>
                                    </p:anim>
                                    <p:anim calcmode="lin" valueType="num">
                                      <p:cBhvr>
                                        <p:cTn id="56"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grpId="0" nodeType="clickEffect">
                                  <p:stCondLst>
                                    <p:cond delay="500"/>
                                  </p:stCondLst>
                                  <p:childTnLst>
                                    <p:set>
                                      <p:cBhvr>
                                        <p:cTn id="60" dur="1" fill="hold">
                                          <p:stCondLst>
                                            <p:cond delay="0"/>
                                          </p:stCondLst>
                                        </p:cTn>
                                        <p:tgtEl>
                                          <p:spTgt spid="13"/>
                                        </p:tgtEl>
                                        <p:attrNameLst>
                                          <p:attrName>style.visibility</p:attrName>
                                        </p:attrNameLst>
                                      </p:cBhvr>
                                      <p:to>
                                        <p:strVal val="visible"/>
                                      </p:to>
                                    </p:set>
                                    <p:animEffect transition="in" filter="fade">
                                      <p:cBhvr>
                                        <p:cTn id="61" dur="1000"/>
                                        <p:tgtEl>
                                          <p:spTgt spid="13"/>
                                        </p:tgtEl>
                                      </p:cBhvr>
                                    </p:animEffect>
                                    <p:anim calcmode="lin" valueType="num">
                                      <p:cBhvr>
                                        <p:cTn id="62" dur="1000" fill="hold"/>
                                        <p:tgtEl>
                                          <p:spTgt spid="13"/>
                                        </p:tgtEl>
                                        <p:attrNameLst>
                                          <p:attrName>ppt_x</p:attrName>
                                        </p:attrNameLst>
                                      </p:cBhvr>
                                      <p:tavLst>
                                        <p:tav tm="0">
                                          <p:val>
                                            <p:strVal val="#ppt_x"/>
                                          </p:val>
                                        </p:tav>
                                        <p:tav tm="100000">
                                          <p:val>
                                            <p:strVal val="#ppt_x"/>
                                          </p:val>
                                        </p:tav>
                                      </p:tavLst>
                                    </p:anim>
                                    <p:anim calcmode="lin" valueType="num">
                                      <p:cBhvr>
                                        <p:cTn id="6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build="p"/>
      <p:bldP spid="272" grpId="0" build="p"/>
      <p:bldP spid="273" grpId="0" build="p"/>
      <p:bldP spid="275" grpId="0" animBg="1"/>
      <p:bldP spid="276" grpId="0" animBg="1"/>
      <p:bldP spid="277" grpId="0" build="p"/>
      <p:bldP spid="1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6" name="Google Shape;866;p63"/>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4.7 Phép thế</a:t>
            </a:r>
            <a:endParaRPr/>
          </a:p>
        </p:txBody>
      </p:sp>
      <p:grpSp>
        <p:nvGrpSpPr>
          <p:cNvPr id="20" name="Google Shape;844;p62">
            <a:extLst>
              <a:ext uri="{FF2B5EF4-FFF2-40B4-BE49-F238E27FC236}">
                <a16:creationId xmlns:a16="http://schemas.microsoft.com/office/drawing/2014/main" id="{31CEA096-40E0-41D4-862C-BCA953F11346}"/>
              </a:ext>
            </a:extLst>
          </p:cNvPr>
          <p:cNvGrpSpPr/>
          <p:nvPr/>
        </p:nvGrpSpPr>
        <p:grpSpPr>
          <a:xfrm rot="9866304">
            <a:off x="4468739" y="2543472"/>
            <a:ext cx="4738109" cy="2557744"/>
            <a:chOff x="2949925" y="981025"/>
            <a:chExt cx="5726504" cy="2855900"/>
          </a:xfrm>
        </p:grpSpPr>
        <p:pic>
          <p:nvPicPr>
            <p:cNvPr id="21" name="Google Shape;845;p62">
              <a:extLst>
                <a:ext uri="{FF2B5EF4-FFF2-40B4-BE49-F238E27FC236}">
                  <a16:creationId xmlns:a16="http://schemas.microsoft.com/office/drawing/2014/main" id="{000FB250-B379-4A1F-BC20-A9CD0E379CE6}"/>
                </a:ext>
              </a:extLst>
            </p:cNvPr>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22" name="Google Shape;846;p62">
              <a:extLst>
                <a:ext uri="{FF2B5EF4-FFF2-40B4-BE49-F238E27FC236}">
                  <a16:creationId xmlns:a16="http://schemas.microsoft.com/office/drawing/2014/main" id="{387C9BA0-658E-4F93-ACC4-5671C2C9F899}"/>
                </a:ext>
              </a:extLst>
            </p:cNvPr>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23" name="Google Shape;847;p62">
              <a:extLst>
                <a:ext uri="{FF2B5EF4-FFF2-40B4-BE49-F238E27FC236}">
                  <a16:creationId xmlns:a16="http://schemas.microsoft.com/office/drawing/2014/main" id="{CE0465FF-90B7-4762-9686-5A744157FED7}"/>
                </a:ext>
              </a:extLst>
            </p:cNvPr>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24" name="Google Shape;148;p34">
            <a:extLst>
              <a:ext uri="{FF2B5EF4-FFF2-40B4-BE49-F238E27FC236}">
                <a16:creationId xmlns:a16="http://schemas.microsoft.com/office/drawing/2014/main" id="{6C131911-6237-4A29-89A9-D854F2913D36}"/>
              </a:ext>
            </a:extLst>
          </p:cNvPr>
          <p:cNvSpPr txBox="1">
            <a:spLocks/>
          </p:cNvSpPr>
          <p:nvPr/>
        </p:nvSpPr>
        <p:spPr>
          <a:xfrm>
            <a:off x="1103574" y="916373"/>
            <a:ext cx="453722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2000">
                <a:solidFill>
                  <a:srgbClr val="6AA84F"/>
                </a:solidFill>
              </a:rPr>
              <a:t>2. Phép thế bộ</a:t>
            </a:r>
          </a:p>
        </p:txBody>
      </p:sp>
      <p:sp>
        <p:nvSpPr>
          <p:cNvPr id="25" name="Google Shape;915;p66">
            <a:extLst>
              <a:ext uri="{FF2B5EF4-FFF2-40B4-BE49-F238E27FC236}">
                <a16:creationId xmlns:a16="http://schemas.microsoft.com/office/drawing/2014/main" id="{74B70BEE-6825-474C-BE31-9F80C6BCAB5B}"/>
              </a:ext>
            </a:extLst>
          </p:cNvPr>
          <p:cNvSpPr txBox="1">
            <a:spLocks noGrp="1"/>
          </p:cNvSpPr>
          <p:nvPr>
            <p:ph type="subTitle" idx="1"/>
          </p:nvPr>
        </p:nvSpPr>
        <p:spPr>
          <a:xfrm>
            <a:off x="847459" y="1695776"/>
            <a:ext cx="6398662" cy="1159763"/>
          </a:xfrm>
          <a:prstGeom prst="rect">
            <a:avLst/>
          </a:prstGeom>
        </p:spPr>
        <p:txBody>
          <a:bodyPr spcFirstLastPara="1" wrap="square" lIns="91425" tIns="91425" rIns="91425" bIns="91425" anchor="t" anchorCtr="0">
            <a:noAutofit/>
          </a:bodyPr>
          <a:lstStyle/>
          <a:p>
            <a:pPr marL="412750" indent="-285750">
              <a:buClr>
                <a:schemeClr val="lt2"/>
              </a:buClr>
              <a:buFontTx/>
              <a:buChar char="-"/>
            </a:pPr>
            <a:r>
              <a:rPr lang="pt-BR">
                <a:latin typeface="Quicksand Light" panose="020B0604020202020204" charset="0"/>
              </a:rPr>
              <a:t>Các </a:t>
            </a:r>
            <a:r>
              <a:rPr lang="pt-BR" b="1">
                <a:latin typeface="Quicksand Light" panose="020B0604020202020204" charset="0"/>
              </a:rPr>
              <a:t>truy vấn bất khả giản </a:t>
            </a:r>
            <a:r>
              <a:rPr lang="pt-BR">
                <a:latin typeface="Quicksand Light" panose="020B0604020202020204" charset="0"/>
              </a:rPr>
              <a:t>được biến đổi về truy vấn </a:t>
            </a:r>
            <a:r>
              <a:rPr lang="pt-BR" b="1">
                <a:latin typeface="Quicksand Light" panose="020B0604020202020204" charset="0"/>
              </a:rPr>
              <a:t>đơn quan hệ </a:t>
            </a:r>
            <a:r>
              <a:rPr lang="pt-BR">
                <a:latin typeface="Quicksand Light" panose="020B0604020202020204" charset="0"/>
              </a:rPr>
              <a:t>nhờ </a:t>
            </a:r>
            <a:r>
              <a:rPr lang="pt-BR" b="1">
                <a:latin typeface="Quicksand Light" panose="020B0604020202020204" charset="0"/>
              </a:rPr>
              <a:t>phép thế bộ.</a:t>
            </a:r>
          </a:p>
          <a:p>
            <a:pPr marL="127000" indent="0">
              <a:buClr>
                <a:schemeClr val="lt2"/>
              </a:buClr>
            </a:pPr>
            <a:endParaRPr lang="pt-BR" b="1">
              <a:latin typeface="Quicksand Light" panose="020B0604020202020204" charset="0"/>
            </a:endParaRPr>
          </a:p>
          <a:p>
            <a:pPr marL="412750" indent="-285750">
              <a:buClr>
                <a:schemeClr val="lt2"/>
              </a:buClr>
              <a:buFontTx/>
              <a:buChar char="-"/>
            </a:pPr>
            <a:r>
              <a:rPr lang="pt-BR">
                <a:latin typeface="Quicksand Light" panose="020B0604020202020204" charset="0"/>
              </a:rPr>
              <a:t>Truy vấn n-quan hệ q, các bộ của một biến được  thay bằng các giá trị của chúng, tạo ra một tập các truy vấn (n-1) biến.</a:t>
            </a:r>
          </a:p>
        </p:txBody>
      </p:sp>
      <p:pic>
        <p:nvPicPr>
          <p:cNvPr id="9" name="Google Shape;144;p34">
            <a:extLst>
              <a:ext uri="{FF2B5EF4-FFF2-40B4-BE49-F238E27FC236}">
                <a16:creationId xmlns:a16="http://schemas.microsoft.com/office/drawing/2014/main" id="{1A76E2BB-FAEE-4ABE-8B29-9A7F7E6BD11C}"/>
              </a:ext>
            </a:extLst>
          </p:cNvPr>
          <p:cNvPicPr preferRelativeResize="0"/>
          <p:nvPr/>
        </p:nvPicPr>
        <p:blipFill rotWithShape="1">
          <a:blip r:embed="rId6">
            <a:alphaModFix/>
          </a:blip>
          <a:srcRect l="49" r="49"/>
          <a:stretch/>
        </p:blipFill>
        <p:spPr>
          <a:xfrm>
            <a:off x="-55425" y="3980713"/>
            <a:ext cx="781650" cy="724475"/>
          </a:xfrm>
          <a:prstGeom prst="rect">
            <a:avLst/>
          </a:prstGeom>
          <a:noFill/>
          <a:ln>
            <a:noFill/>
          </a:ln>
        </p:spPr>
      </p:pic>
      <p:sp>
        <p:nvSpPr>
          <p:cNvPr id="12" name="Google Shape;915;p66">
            <a:extLst>
              <a:ext uri="{FF2B5EF4-FFF2-40B4-BE49-F238E27FC236}">
                <a16:creationId xmlns:a16="http://schemas.microsoft.com/office/drawing/2014/main" id="{95AAC93E-3250-4695-80E9-BB85438EBF68}"/>
              </a:ext>
            </a:extLst>
          </p:cNvPr>
          <p:cNvSpPr txBox="1">
            <a:spLocks/>
          </p:cNvSpPr>
          <p:nvPr/>
        </p:nvSpPr>
        <p:spPr>
          <a:xfrm>
            <a:off x="847459" y="3822344"/>
            <a:ext cx="6108651" cy="1159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buClr>
                <a:schemeClr val="lt2"/>
              </a:buClr>
            </a:pPr>
            <a:endParaRPr lang="pt-BR" sz="1400">
              <a:latin typeface="Quicksand Light" panose="020B0604020202020204" charset="0"/>
            </a:endParaRPr>
          </a:p>
        </p:txBody>
      </p:sp>
    </p:spTree>
    <p:extLst>
      <p:ext uri="{BB962C8B-B14F-4D97-AF65-F5344CB8AC3E}">
        <p14:creationId xmlns:p14="http://schemas.microsoft.com/office/powerpoint/2010/main" val="3639687419"/>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6" name="Google Shape;866;p63"/>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4.7 Phép thế</a:t>
            </a:r>
            <a:endParaRPr/>
          </a:p>
        </p:txBody>
      </p:sp>
      <p:grpSp>
        <p:nvGrpSpPr>
          <p:cNvPr id="20" name="Google Shape;844;p62">
            <a:extLst>
              <a:ext uri="{FF2B5EF4-FFF2-40B4-BE49-F238E27FC236}">
                <a16:creationId xmlns:a16="http://schemas.microsoft.com/office/drawing/2014/main" id="{31CEA096-40E0-41D4-862C-BCA953F11346}"/>
              </a:ext>
            </a:extLst>
          </p:cNvPr>
          <p:cNvGrpSpPr/>
          <p:nvPr/>
        </p:nvGrpSpPr>
        <p:grpSpPr>
          <a:xfrm rot="6078997">
            <a:off x="5393548" y="1940799"/>
            <a:ext cx="4738109" cy="2557744"/>
            <a:chOff x="2949925" y="981025"/>
            <a:chExt cx="5726504" cy="2855900"/>
          </a:xfrm>
        </p:grpSpPr>
        <p:pic>
          <p:nvPicPr>
            <p:cNvPr id="21" name="Google Shape;845;p62">
              <a:extLst>
                <a:ext uri="{FF2B5EF4-FFF2-40B4-BE49-F238E27FC236}">
                  <a16:creationId xmlns:a16="http://schemas.microsoft.com/office/drawing/2014/main" id="{000FB250-B379-4A1F-BC20-A9CD0E379CE6}"/>
                </a:ext>
              </a:extLst>
            </p:cNvPr>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22" name="Google Shape;846;p62">
              <a:extLst>
                <a:ext uri="{FF2B5EF4-FFF2-40B4-BE49-F238E27FC236}">
                  <a16:creationId xmlns:a16="http://schemas.microsoft.com/office/drawing/2014/main" id="{387C9BA0-658E-4F93-ACC4-5671C2C9F899}"/>
                </a:ext>
              </a:extLst>
            </p:cNvPr>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23" name="Google Shape;847;p62">
              <a:extLst>
                <a:ext uri="{FF2B5EF4-FFF2-40B4-BE49-F238E27FC236}">
                  <a16:creationId xmlns:a16="http://schemas.microsoft.com/office/drawing/2014/main" id="{CE0465FF-90B7-4762-9686-5A744157FED7}"/>
                </a:ext>
              </a:extLst>
            </p:cNvPr>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24" name="Google Shape;148;p34">
            <a:extLst>
              <a:ext uri="{FF2B5EF4-FFF2-40B4-BE49-F238E27FC236}">
                <a16:creationId xmlns:a16="http://schemas.microsoft.com/office/drawing/2014/main" id="{6C131911-6237-4A29-89A9-D854F2913D36}"/>
              </a:ext>
            </a:extLst>
          </p:cNvPr>
          <p:cNvSpPr txBox="1">
            <a:spLocks/>
          </p:cNvSpPr>
          <p:nvPr/>
        </p:nvSpPr>
        <p:spPr>
          <a:xfrm>
            <a:off x="1103574" y="916373"/>
            <a:ext cx="453722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2000">
                <a:solidFill>
                  <a:srgbClr val="6AA84F"/>
                </a:solidFill>
              </a:rPr>
              <a:t>2. Phép thế bộ</a:t>
            </a:r>
          </a:p>
        </p:txBody>
      </p:sp>
      <p:pic>
        <p:nvPicPr>
          <p:cNvPr id="9" name="Google Shape;144;p34">
            <a:extLst>
              <a:ext uri="{FF2B5EF4-FFF2-40B4-BE49-F238E27FC236}">
                <a16:creationId xmlns:a16="http://schemas.microsoft.com/office/drawing/2014/main" id="{1A76E2BB-FAEE-4ABE-8B29-9A7F7E6BD11C}"/>
              </a:ext>
            </a:extLst>
          </p:cNvPr>
          <p:cNvPicPr preferRelativeResize="0"/>
          <p:nvPr/>
        </p:nvPicPr>
        <p:blipFill rotWithShape="1">
          <a:blip r:embed="rId6">
            <a:alphaModFix/>
          </a:blip>
          <a:srcRect l="49" r="49"/>
          <a:stretch/>
        </p:blipFill>
        <p:spPr>
          <a:xfrm>
            <a:off x="-55425" y="3980713"/>
            <a:ext cx="781650" cy="724475"/>
          </a:xfrm>
          <a:prstGeom prst="rect">
            <a:avLst/>
          </a:prstGeom>
          <a:noFill/>
          <a:ln>
            <a:noFill/>
          </a:ln>
        </p:spPr>
      </p:pic>
      <p:sp>
        <p:nvSpPr>
          <p:cNvPr id="12" name="Google Shape;915;p66">
            <a:extLst>
              <a:ext uri="{FF2B5EF4-FFF2-40B4-BE49-F238E27FC236}">
                <a16:creationId xmlns:a16="http://schemas.microsoft.com/office/drawing/2014/main" id="{95AAC93E-3250-4695-80E9-BB85438EBF68}"/>
              </a:ext>
            </a:extLst>
          </p:cNvPr>
          <p:cNvSpPr txBox="1">
            <a:spLocks/>
          </p:cNvSpPr>
          <p:nvPr/>
        </p:nvSpPr>
        <p:spPr>
          <a:xfrm>
            <a:off x="1778465" y="3983737"/>
            <a:ext cx="6108651" cy="1159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buClr>
                <a:schemeClr val="lt2"/>
              </a:buClr>
            </a:pPr>
            <a:r>
              <a:rPr lang="pt-BR" sz="1400">
                <a:latin typeface="Quicksand Light" panose="020B0604020202020204" charset="0"/>
              </a:rPr>
              <a:t>-&gt; </a:t>
            </a:r>
            <a:r>
              <a:rPr lang="en-US">
                <a:latin typeface="Quicksand Light" panose="020B0604020202020204" charset="0"/>
              </a:rPr>
              <a:t>S</a:t>
            </a:r>
            <a:r>
              <a:rPr lang="en-US">
                <a:latin typeface="Quicksand Light" panose="020B0604020202020204" charset="0"/>
                <a:ea typeface="Calibri" panose="020F0502020204030204" pitchFamily="34" charset="0"/>
              </a:rPr>
              <a:t>ố câu truy vấn q’ được sinh ra bởi phép thế bộ là card(R</a:t>
            </a:r>
            <a:r>
              <a:rPr lang="en-US" baseline="-25000">
                <a:latin typeface="Quicksand Light" panose="020B0604020202020204" charset="0"/>
                <a:ea typeface="Calibri" panose="020F0502020204030204" pitchFamily="34" charset="0"/>
              </a:rPr>
              <a:t>1</a:t>
            </a:r>
            <a:r>
              <a:rPr lang="en-US">
                <a:latin typeface="Quicksand Light" panose="020B0604020202020204" charset="0"/>
                <a:ea typeface="Calibri" panose="020F0502020204030204" pitchFamily="34" charset="0"/>
              </a:rPr>
              <a:t> ).</a:t>
            </a:r>
            <a:endParaRPr lang="pt-BR">
              <a:latin typeface="Quicksand Light" panose="020B0604020202020204" charset="0"/>
            </a:endParaRPr>
          </a:p>
        </p:txBody>
      </p:sp>
      <p:sp>
        <p:nvSpPr>
          <p:cNvPr id="13" name="Google Shape;915;p66">
            <a:extLst>
              <a:ext uri="{FF2B5EF4-FFF2-40B4-BE49-F238E27FC236}">
                <a16:creationId xmlns:a16="http://schemas.microsoft.com/office/drawing/2014/main" id="{3F28200C-C1A4-4DB8-966B-141BC091099F}"/>
              </a:ext>
            </a:extLst>
          </p:cNvPr>
          <p:cNvSpPr txBox="1">
            <a:spLocks/>
          </p:cNvSpPr>
          <p:nvPr/>
        </p:nvSpPr>
        <p:spPr>
          <a:xfrm>
            <a:off x="1103574" y="1617797"/>
            <a:ext cx="6783897" cy="11597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600">
                <a:effectLst/>
                <a:latin typeface="Quicksand Light" panose="020B0604020202020204" charset="0"/>
                <a:ea typeface="Calibri" panose="020F0502020204030204" pitchFamily="34" charset="0"/>
              </a:rPr>
              <a:t>Tổng quát:</a:t>
            </a:r>
          </a:p>
          <a:p>
            <a:pPr marL="127000" indent="0" algn="l">
              <a:buClr>
                <a:schemeClr val="lt2"/>
              </a:buClr>
            </a:pPr>
            <a:r>
              <a:rPr lang="pt-BR" sz="1600" b="1">
                <a:latin typeface="Quicksand Light" panose="020B0604020202020204" charset="0"/>
              </a:rPr>
              <a:t>q(R1 , R2 , . . . , Rn ) được thay bởi {q’(t, R2 , R3 , . . . , Rn ), t1i</a:t>
            </a:r>
            <a:r>
              <a:rPr lang="pt-BR" sz="1100" b="1">
                <a:effectLst/>
                <a:latin typeface="Quicksand Light" panose="020B0604020202020204" charset="0"/>
                <a:ea typeface="Calibri" panose="020F0502020204030204" pitchFamily="34" charset="0"/>
                <a:cs typeface="Calibri" panose="020F0502020204030204" pitchFamily="34" charset="0"/>
                <a:sym typeface="Symbol" panose="05050102010706020507" pitchFamily="18" charset="2"/>
              </a:rPr>
              <a:t></a:t>
            </a:r>
            <a:r>
              <a:rPr lang="pt-BR" sz="1100" b="1">
                <a:effectLst/>
                <a:latin typeface="Quicksand Light" panose="020B0604020202020204" charset="0"/>
                <a:ea typeface="Calibri" panose="020F0502020204030204" pitchFamily="34" charset="0"/>
              </a:rPr>
              <a:t> </a:t>
            </a:r>
            <a:r>
              <a:rPr lang="pt-BR" sz="1600" b="1">
                <a:latin typeface="Quicksand Light" panose="020B0604020202020204" charset="0"/>
              </a:rPr>
              <a:t>R1 }</a:t>
            </a:r>
            <a:endParaRPr lang="en-US" sz="1600">
              <a:effectLst/>
              <a:latin typeface="Quicksand Light" panose="020B0604020202020204" charset="0"/>
              <a:ea typeface="Calibri" panose="020F0502020204030204" pitchFamily="34" charset="0"/>
            </a:endParaRPr>
          </a:p>
          <a:p>
            <a:pPr algn="l">
              <a:buClr>
                <a:schemeClr val="lt2"/>
              </a:buClr>
              <a:buFont typeface="Quicksand Light"/>
              <a:buChar char="●"/>
            </a:pPr>
            <a:endParaRPr lang="vi-VN" sz="16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600">
                <a:latin typeface="Quicksand Light" panose="020B0604020202020204" charset="0"/>
              </a:rPr>
              <a:t>Cụ thể:</a:t>
            </a:r>
            <a:endParaRPr lang="en-US">
              <a:latin typeface="Quicksand Light" panose="020B0604020202020204" charset="0"/>
            </a:endParaRPr>
          </a:p>
        </p:txBody>
      </p:sp>
      <p:sp>
        <p:nvSpPr>
          <p:cNvPr id="14" name="Google Shape;915;p66">
            <a:extLst>
              <a:ext uri="{FF2B5EF4-FFF2-40B4-BE49-F238E27FC236}">
                <a16:creationId xmlns:a16="http://schemas.microsoft.com/office/drawing/2014/main" id="{6B497E46-EC6C-4B49-AE0B-E3E02D537E27}"/>
              </a:ext>
            </a:extLst>
          </p:cNvPr>
          <p:cNvSpPr txBox="1">
            <a:spLocks/>
          </p:cNvSpPr>
          <p:nvPr/>
        </p:nvSpPr>
        <p:spPr>
          <a:xfrm>
            <a:off x="1556956" y="2676460"/>
            <a:ext cx="6783897" cy="13042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600">
                <a:effectLst/>
                <a:latin typeface="Quicksand Light" panose="020B0604020202020204" charset="0"/>
                <a:ea typeface="Calibri" panose="020F0502020204030204" pitchFamily="34" charset="0"/>
              </a:rPr>
              <a:t>Chọn một quan hệ (R1) trong truy vấn q để thay thế</a:t>
            </a:r>
          </a:p>
          <a:p>
            <a:pPr algn="l">
              <a:buClr>
                <a:schemeClr val="lt2"/>
              </a:buClr>
              <a:buFont typeface="Quicksand Light"/>
              <a:buChar char="●"/>
            </a:pPr>
            <a:endParaRPr lang="vi-VN" sz="16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600">
                <a:latin typeface="Quicksand Light" panose="020B0604020202020204" charset="0"/>
              </a:rPr>
              <a:t>Mỗi bộ </a:t>
            </a:r>
            <a:r>
              <a:rPr lang="en-US" sz="1600">
                <a:solidFill>
                  <a:schemeClr val="bg2"/>
                </a:solidFill>
                <a:effectLst/>
                <a:latin typeface="Quicksand Light" panose="020B0604020202020204" charset="0"/>
                <a:ea typeface="Calibri" panose="020F0502020204030204" pitchFamily="34" charset="0"/>
              </a:rPr>
              <a:t>t</a:t>
            </a:r>
            <a:r>
              <a:rPr lang="en-US" sz="1600" baseline="-25000">
                <a:solidFill>
                  <a:schemeClr val="bg2"/>
                </a:solidFill>
                <a:effectLst/>
                <a:latin typeface="Quicksand Light" panose="020B0604020202020204" charset="0"/>
                <a:ea typeface="Calibri" panose="020F0502020204030204" pitchFamily="34" charset="0"/>
              </a:rPr>
              <a:t>1i</a:t>
            </a:r>
            <a:r>
              <a:rPr lang="en-US" sz="1600">
                <a:solidFill>
                  <a:schemeClr val="bg2"/>
                </a:solidFill>
                <a:effectLst/>
                <a:latin typeface="Quicksand Light" panose="020B0604020202020204" charset="0"/>
                <a:ea typeface="Calibri" panose="020F0502020204030204" pitchFamily="34" charset="0"/>
              </a:rPr>
              <a:t> trong R</a:t>
            </a:r>
            <a:r>
              <a:rPr lang="en-US" sz="1600" baseline="-25000">
                <a:solidFill>
                  <a:schemeClr val="bg2"/>
                </a:solidFill>
                <a:effectLst/>
                <a:latin typeface="Quicksand Light" panose="020B0604020202020204" charset="0"/>
                <a:ea typeface="Calibri" panose="020F0502020204030204" pitchFamily="34" charset="0"/>
              </a:rPr>
              <a:t>1</a:t>
            </a:r>
            <a:r>
              <a:rPr lang="en-US" sz="1600">
                <a:solidFill>
                  <a:schemeClr val="bg2"/>
                </a:solidFill>
                <a:effectLst/>
                <a:latin typeface="Quicksand Light" panose="020B0604020202020204" charset="0"/>
                <a:ea typeface="Calibri" panose="020F0502020204030204" pitchFamily="34" charset="0"/>
              </a:rPr>
              <a:t> </a:t>
            </a:r>
            <a:r>
              <a:rPr lang="en-US" sz="1600">
                <a:effectLst/>
                <a:latin typeface="Quicksand Light" panose="020B0604020202020204" charset="0"/>
                <a:ea typeface="Calibri" panose="020F0502020204030204" pitchFamily="34" charset="0"/>
              </a:rPr>
              <a:t>các thuộc tính được tham chiếu trong q được thay bằng các giá trị thật sự trong t</a:t>
            </a:r>
            <a:r>
              <a:rPr lang="en-US" sz="1600" baseline="-25000">
                <a:effectLst/>
                <a:latin typeface="Quicksand Light" panose="020B0604020202020204" charset="0"/>
                <a:ea typeface="Calibri" panose="020F0502020204030204" pitchFamily="34" charset="0"/>
              </a:rPr>
              <a:t>1i</a:t>
            </a:r>
            <a:r>
              <a:rPr lang="en-US" sz="1600">
                <a:effectLst/>
                <a:latin typeface="Quicksand Light" panose="020B0604020202020204" charset="0"/>
                <a:ea typeface="Calibri" panose="020F0502020204030204" pitchFamily="34" charset="0"/>
              </a:rPr>
              <a:t>, tạo ra một câu truy vấn q’ có (n-1) quan hệ</a:t>
            </a:r>
            <a:endParaRPr lang="en-US" sz="1600">
              <a:solidFill>
                <a:schemeClr val="bg2"/>
              </a:solidFill>
              <a:latin typeface="Quicksand Light" panose="020B0604020202020204" charset="0"/>
            </a:endParaRPr>
          </a:p>
        </p:txBody>
      </p:sp>
    </p:spTree>
    <p:extLst>
      <p:ext uri="{BB962C8B-B14F-4D97-AF65-F5344CB8AC3E}">
        <p14:creationId xmlns:p14="http://schemas.microsoft.com/office/powerpoint/2010/main" val="276248076"/>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3"/>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4.7 Phép thế</a:t>
            </a:r>
            <a:endParaRPr>
              <a:solidFill>
                <a:srgbClr val="6AA84F"/>
              </a:solidFill>
            </a:endParaRPr>
          </a:p>
        </p:txBody>
      </p:sp>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sp>
        <p:nvSpPr>
          <p:cNvPr id="9" name="Google Shape;915;p66">
            <a:extLst>
              <a:ext uri="{FF2B5EF4-FFF2-40B4-BE49-F238E27FC236}">
                <a16:creationId xmlns:a16="http://schemas.microsoft.com/office/drawing/2014/main" id="{C3F5EF80-CB11-44C2-8F50-DD05E970C25A}"/>
              </a:ext>
            </a:extLst>
          </p:cNvPr>
          <p:cNvSpPr txBox="1">
            <a:spLocks/>
          </p:cNvSpPr>
          <p:nvPr/>
        </p:nvSpPr>
        <p:spPr>
          <a:xfrm>
            <a:off x="301691" y="1493102"/>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0070C0"/>
                </a:solidFill>
                <a:latin typeface="Quicksand Light" panose="020B0604020202020204" charset="0"/>
              </a:rPr>
              <a:t>SELECT</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E.TENNV </a:t>
            </a:r>
          </a:p>
          <a:p>
            <a:pPr marL="127000" indent="0" algn="l">
              <a:buClr>
                <a:schemeClr val="lt2"/>
              </a:buClr>
            </a:pPr>
            <a:r>
              <a:rPr lang="pt-BR" sz="1200">
                <a:solidFill>
                  <a:srgbClr val="0070C0"/>
                </a:solidFill>
                <a:latin typeface="Quicksand Light" panose="020B0604020202020204" charset="0"/>
              </a:rPr>
              <a:t>FROM</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E, G, J </a:t>
            </a:r>
          </a:p>
          <a:p>
            <a:pPr marL="127000" indent="0" algn="l">
              <a:buClr>
                <a:schemeClr val="lt2"/>
              </a:buClr>
            </a:pPr>
            <a:r>
              <a:rPr lang="pt-BR" sz="1200">
                <a:solidFill>
                  <a:srgbClr val="0070C0"/>
                </a:solidFill>
                <a:latin typeface="Quicksand Light" panose="020B0604020202020204" charset="0"/>
              </a:rPr>
              <a:t>WHERE</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E.MANV = G.MANV </a:t>
            </a:r>
          </a:p>
          <a:p>
            <a:pPr marL="127000" indent="0" algn="l">
              <a:buClr>
                <a:schemeClr val="lt2"/>
              </a:buClr>
            </a:pPr>
            <a:r>
              <a:rPr lang="pt-BR" sz="1200">
                <a:solidFill>
                  <a:schemeClr val="bg2"/>
                </a:solidFill>
                <a:latin typeface="Quicksand Light" panose="020B0604020202020204" charset="0"/>
              </a:rPr>
              <a:t>	AND G.MADA = J.MADA </a:t>
            </a:r>
          </a:p>
          <a:p>
            <a:pPr marL="127000" indent="0" algn="l">
              <a:buClr>
                <a:schemeClr val="lt2"/>
              </a:buClr>
            </a:pPr>
            <a:r>
              <a:rPr lang="pt-BR" sz="1200">
                <a:solidFill>
                  <a:schemeClr val="bg2"/>
                </a:solidFill>
                <a:latin typeface="Quicksand Light" panose="020B0604020202020204" charset="0"/>
              </a:rPr>
              <a:t>	AND TENDA = “CSDL”</a:t>
            </a:r>
          </a:p>
          <a:p>
            <a:pPr marL="127000" indent="0" algn="l">
              <a:buClr>
                <a:schemeClr val="lt2"/>
              </a:buClr>
            </a:pPr>
            <a:endParaRPr lang="pt-BR" sz="1200">
              <a:solidFill>
                <a:srgbClr val="C00000"/>
              </a:solidFill>
              <a:latin typeface="Quicksand Light" panose="020B0604020202020204" charset="0"/>
            </a:endParaRPr>
          </a:p>
          <a:p>
            <a:pPr marL="127000" indent="0" algn="l">
              <a:buClr>
                <a:schemeClr val="lt2"/>
              </a:buClr>
            </a:pPr>
            <a:endParaRPr lang="pt-BR" sz="1200">
              <a:solidFill>
                <a:srgbClr val="C00000"/>
              </a:solidFill>
              <a:latin typeface="Quicksand Light" panose="020B0604020202020204" charset="0"/>
            </a:endParaRPr>
          </a:p>
        </p:txBody>
      </p:sp>
      <p:sp>
        <p:nvSpPr>
          <p:cNvPr id="11" name="Google Shape;915;p66">
            <a:extLst>
              <a:ext uri="{FF2B5EF4-FFF2-40B4-BE49-F238E27FC236}">
                <a16:creationId xmlns:a16="http://schemas.microsoft.com/office/drawing/2014/main" id="{3547133F-3C35-4220-80B1-E27FF420C8C6}"/>
              </a:ext>
            </a:extLst>
          </p:cNvPr>
          <p:cNvSpPr txBox="1">
            <a:spLocks/>
          </p:cNvSpPr>
          <p:nvPr/>
        </p:nvSpPr>
        <p:spPr>
          <a:xfrm>
            <a:off x="301691" y="2994878"/>
            <a:ext cx="4012030" cy="9030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q13: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rgbClr val="C00000"/>
                </a:solidFill>
                <a:latin typeface="Quicksand Light" panose="020B0604020202020204" charset="0"/>
              </a:rPr>
              <a:t>    </a:t>
            </a:r>
            <a:r>
              <a:rPr lang="en-US" sz="1200">
                <a:solidFill>
                  <a:schemeClr val="bg2"/>
                </a:solidFill>
                <a:latin typeface="Quicksand Light" panose="020B0604020202020204" charset="0"/>
              </a:rPr>
              <a:t>E.TENNV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FROM</a:t>
            </a:r>
            <a:r>
              <a:rPr lang="en-US" sz="1200">
                <a:solidFill>
                  <a:srgbClr val="C00000"/>
                </a:solidFill>
                <a:latin typeface="Quicksand Light" panose="020B0604020202020204" charset="0"/>
              </a:rPr>
              <a:t> 	</a:t>
            </a:r>
            <a:r>
              <a:rPr lang="en-US" sz="1200">
                <a:solidFill>
                  <a:schemeClr val="bg2"/>
                </a:solidFill>
                <a:latin typeface="Quicksand Light" panose="020B0604020202020204" charset="0"/>
              </a:rPr>
              <a:t>   E TGIAN2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rgbClr val="C00000"/>
                </a:solidFill>
                <a:latin typeface="Quicksand Light" panose="020B0604020202020204" charset="0"/>
              </a:rPr>
              <a:t>     </a:t>
            </a:r>
            <a:r>
              <a:rPr lang="en-US" sz="1200">
                <a:solidFill>
                  <a:schemeClr val="bg2"/>
                </a:solidFill>
                <a:latin typeface="Quicksand Light" panose="020B0604020202020204" charset="0"/>
              </a:rPr>
              <a:t>E.MANV = TGIAN2.MANV</a:t>
            </a:r>
          </a:p>
        </p:txBody>
      </p:sp>
      <p:pic>
        <p:nvPicPr>
          <p:cNvPr id="21" name="Google Shape;144;p34">
            <a:extLst>
              <a:ext uri="{FF2B5EF4-FFF2-40B4-BE49-F238E27FC236}">
                <a16:creationId xmlns:a16="http://schemas.microsoft.com/office/drawing/2014/main" id="{3AB406A6-0BE6-417A-BA9D-DBD2AD1674B6}"/>
              </a:ext>
            </a:extLst>
          </p:cNvPr>
          <p:cNvPicPr preferRelativeResize="0"/>
          <p:nvPr/>
        </p:nvPicPr>
        <p:blipFill rotWithShape="1">
          <a:blip r:embed="rId3">
            <a:alphaModFix/>
          </a:blip>
          <a:srcRect l="49" r="49"/>
          <a:stretch/>
        </p:blipFill>
        <p:spPr>
          <a:xfrm>
            <a:off x="3398537" y="775272"/>
            <a:ext cx="406860" cy="377100"/>
          </a:xfrm>
          <a:prstGeom prst="rect">
            <a:avLst/>
          </a:prstGeom>
          <a:noFill/>
          <a:ln>
            <a:noFill/>
          </a:ln>
        </p:spPr>
      </p:pic>
      <p:pic>
        <p:nvPicPr>
          <p:cNvPr id="14" name="Picture 13">
            <a:extLst>
              <a:ext uri="{FF2B5EF4-FFF2-40B4-BE49-F238E27FC236}">
                <a16:creationId xmlns:a16="http://schemas.microsoft.com/office/drawing/2014/main" id="{85E0829F-81FF-40F4-95EF-96B3273CB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0740" y="1123532"/>
            <a:ext cx="4863660" cy="3086412"/>
          </a:xfrm>
          <a:prstGeom prst="rect">
            <a:avLst/>
          </a:prstGeom>
        </p:spPr>
      </p:pic>
    </p:spTree>
    <p:extLst>
      <p:ext uri="{BB962C8B-B14F-4D97-AF65-F5344CB8AC3E}">
        <p14:creationId xmlns:p14="http://schemas.microsoft.com/office/powerpoint/2010/main" val="560978878"/>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3"/>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4.7 Phép thế</a:t>
            </a:r>
            <a:endParaRPr>
              <a:solidFill>
                <a:srgbClr val="6AA84F"/>
              </a:solidFill>
            </a:endParaRPr>
          </a:p>
        </p:txBody>
      </p:sp>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sp>
        <p:nvSpPr>
          <p:cNvPr id="9" name="Google Shape;915;p66">
            <a:extLst>
              <a:ext uri="{FF2B5EF4-FFF2-40B4-BE49-F238E27FC236}">
                <a16:creationId xmlns:a16="http://schemas.microsoft.com/office/drawing/2014/main" id="{C3F5EF80-CB11-44C2-8F50-DD05E970C25A}"/>
              </a:ext>
            </a:extLst>
          </p:cNvPr>
          <p:cNvSpPr txBox="1">
            <a:spLocks/>
          </p:cNvSpPr>
          <p:nvPr/>
        </p:nvSpPr>
        <p:spPr>
          <a:xfrm>
            <a:off x="952864" y="1076761"/>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q131: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“A1”</a:t>
            </a:r>
          </a:p>
          <a:p>
            <a:pPr marL="127000" indent="0" algn="l">
              <a:buClr>
                <a:schemeClr val="lt2"/>
              </a:buClr>
            </a:pPr>
            <a:endParaRPr lang="en-US" sz="1200">
              <a:solidFill>
                <a:srgbClr val="C00000"/>
              </a:solidFill>
              <a:latin typeface="Quicksand Light" panose="020B0604020202020204" charset="0"/>
            </a:endParaRPr>
          </a:p>
          <a:p>
            <a:pPr marL="127000" indent="0" algn="l">
              <a:buClr>
                <a:schemeClr val="lt2"/>
              </a:buClr>
            </a:pPr>
            <a:endParaRPr lang="pt-BR" sz="1200">
              <a:solidFill>
                <a:srgbClr val="C00000"/>
              </a:solidFill>
              <a:latin typeface="Quicksand Light" panose="020B0604020202020204" charset="0"/>
            </a:endParaRPr>
          </a:p>
          <a:p>
            <a:pPr marL="127000" indent="0" algn="l">
              <a:buClr>
                <a:schemeClr val="lt2"/>
              </a:buClr>
            </a:pPr>
            <a:endParaRPr lang="pt-BR" sz="1200">
              <a:solidFill>
                <a:srgbClr val="C00000"/>
              </a:solidFill>
              <a:latin typeface="Quicksand Light" panose="020B0604020202020204" charset="0"/>
            </a:endParaRPr>
          </a:p>
        </p:txBody>
      </p:sp>
      <p:sp>
        <p:nvSpPr>
          <p:cNvPr id="10" name="Google Shape;915;p66">
            <a:extLst>
              <a:ext uri="{FF2B5EF4-FFF2-40B4-BE49-F238E27FC236}">
                <a16:creationId xmlns:a16="http://schemas.microsoft.com/office/drawing/2014/main" id="{15458A52-08EE-45F8-B48C-EED7DD114251}"/>
              </a:ext>
            </a:extLst>
          </p:cNvPr>
          <p:cNvSpPr txBox="1">
            <a:spLocks/>
          </p:cNvSpPr>
          <p:nvPr/>
        </p:nvSpPr>
        <p:spPr>
          <a:xfrm>
            <a:off x="883729" y="2989875"/>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q133:</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“A3”</a:t>
            </a:r>
          </a:p>
        </p:txBody>
      </p:sp>
      <p:sp>
        <p:nvSpPr>
          <p:cNvPr id="11" name="Google Shape;915;p66">
            <a:extLst>
              <a:ext uri="{FF2B5EF4-FFF2-40B4-BE49-F238E27FC236}">
                <a16:creationId xmlns:a16="http://schemas.microsoft.com/office/drawing/2014/main" id="{3547133F-3C35-4220-80B1-E27FF420C8C6}"/>
              </a:ext>
            </a:extLst>
          </p:cNvPr>
          <p:cNvSpPr txBox="1">
            <a:spLocks/>
          </p:cNvSpPr>
          <p:nvPr/>
        </p:nvSpPr>
        <p:spPr>
          <a:xfrm>
            <a:off x="872410" y="2020135"/>
            <a:ext cx="4012030" cy="9030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q132: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“A2”</a:t>
            </a:r>
          </a:p>
        </p:txBody>
      </p:sp>
      <p:cxnSp>
        <p:nvCxnSpPr>
          <p:cNvPr id="12" name="Google Shape;493;p51">
            <a:extLst>
              <a:ext uri="{FF2B5EF4-FFF2-40B4-BE49-F238E27FC236}">
                <a16:creationId xmlns:a16="http://schemas.microsoft.com/office/drawing/2014/main" id="{20411569-48EA-45A2-81CA-F3725D759A0C}"/>
              </a:ext>
            </a:extLst>
          </p:cNvPr>
          <p:cNvCxnSpPr>
            <a:cxnSpLocks/>
          </p:cNvCxnSpPr>
          <p:nvPr/>
        </p:nvCxnSpPr>
        <p:spPr>
          <a:xfrm flipV="1">
            <a:off x="4486378" y="1727477"/>
            <a:ext cx="0" cy="856741"/>
          </a:xfrm>
          <a:prstGeom prst="straightConnector1">
            <a:avLst/>
          </a:prstGeom>
          <a:noFill/>
          <a:ln w="9525" cap="flat" cmpd="sng">
            <a:solidFill>
              <a:srgbClr val="434343"/>
            </a:solidFill>
            <a:prstDash val="lgDashDot"/>
            <a:round/>
            <a:headEnd type="none" w="med" len="med"/>
            <a:tailEnd type="none" w="med" len="med"/>
          </a:ln>
        </p:spPr>
      </p:cxnSp>
      <p:pic>
        <p:nvPicPr>
          <p:cNvPr id="21" name="Google Shape;144;p34">
            <a:extLst>
              <a:ext uri="{FF2B5EF4-FFF2-40B4-BE49-F238E27FC236}">
                <a16:creationId xmlns:a16="http://schemas.microsoft.com/office/drawing/2014/main" id="{3AB406A6-0BE6-417A-BA9D-DBD2AD1674B6}"/>
              </a:ext>
            </a:extLst>
          </p:cNvPr>
          <p:cNvPicPr preferRelativeResize="0"/>
          <p:nvPr/>
        </p:nvPicPr>
        <p:blipFill rotWithShape="1">
          <a:blip r:embed="rId3">
            <a:alphaModFix/>
          </a:blip>
          <a:srcRect l="49" r="49"/>
          <a:stretch/>
        </p:blipFill>
        <p:spPr>
          <a:xfrm>
            <a:off x="3206898" y="971552"/>
            <a:ext cx="406860" cy="377100"/>
          </a:xfrm>
          <a:prstGeom prst="rect">
            <a:avLst/>
          </a:prstGeom>
          <a:noFill/>
          <a:ln>
            <a:noFill/>
          </a:ln>
        </p:spPr>
      </p:pic>
      <p:sp>
        <p:nvSpPr>
          <p:cNvPr id="27" name="Google Shape;915;p66">
            <a:extLst>
              <a:ext uri="{FF2B5EF4-FFF2-40B4-BE49-F238E27FC236}">
                <a16:creationId xmlns:a16="http://schemas.microsoft.com/office/drawing/2014/main" id="{EDA4FF46-B260-485E-BB8B-34DF3312D5EA}"/>
              </a:ext>
            </a:extLst>
          </p:cNvPr>
          <p:cNvSpPr txBox="1">
            <a:spLocks/>
          </p:cNvSpPr>
          <p:nvPr/>
        </p:nvSpPr>
        <p:spPr>
          <a:xfrm>
            <a:off x="883729" y="3887360"/>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q134: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“A4”</a:t>
            </a:r>
          </a:p>
        </p:txBody>
      </p:sp>
      <p:sp>
        <p:nvSpPr>
          <p:cNvPr id="28" name="Google Shape;915;p66">
            <a:extLst>
              <a:ext uri="{FF2B5EF4-FFF2-40B4-BE49-F238E27FC236}">
                <a16:creationId xmlns:a16="http://schemas.microsoft.com/office/drawing/2014/main" id="{8C2698E5-D81C-4A29-A68F-144EF9FA4C23}"/>
              </a:ext>
            </a:extLst>
          </p:cNvPr>
          <p:cNvSpPr txBox="1">
            <a:spLocks/>
          </p:cNvSpPr>
          <p:nvPr/>
        </p:nvSpPr>
        <p:spPr>
          <a:xfrm>
            <a:off x="4817434" y="1103510"/>
            <a:ext cx="3479688"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q135: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“A5”</a:t>
            </a:r>
          </a:p>
        </p:txBody>
      </p:sp>
      <p:cxnSp>
        <p:nvCxnSpPr>
          <p:cNvPr id="29" name="Google Shape;493;p51">
            <a:extLst>
              <a:ext uri="{FF2B5EF4-FFF2-40B4-BE49-F238E27FC236}">
                <a16:creationId xmlns:a16="http://schemas.microsoft.com/office/drawing/2014/main" id="{7E85131F-817C-43A0-BE8D-2A1A41A63BF4}"/>
              </a:ext>
            </a:extLst>
          </p:cNvPr>
          <p:cNvCxnSpPr>
            <a:cxnSpLocks/>
          </p:cNvCxnSpPr>
          <p:nvPr/>
        </p:nvCxnSpPr>
        <p:spPr>
          <a:xfrm flipV="1">
            <a:off x="4486378" y="731731"/>
            <a:ext cx="0" cy="856741"/>
          </a:xfrm>
          <a:prstGeom prst="straightConnector1">
            <a:avLst/>
          </a:prstGeom>
          <a:noFill/>
          <a:ln w="9525" cap="flat" cmpd="sng">
            <a:solidFill>
              <a:srgbClr val="434343"/>
            </a:solidFill>
            <a:prstDash val="lgDashDot"/>
            <a:round/>
            <a:headEnd type="none" w="med" len="med"/>
            <a:tailEnd type="none" w="med" len="med"/>
          </a:ln>
        </p:spPr>
      </p:cxnSp>
      <p:cxnSp>
        <p:nvCxnSpPr>
          <p:cNvPr id="15" name="Google Shape;493;p51">
            <a:extLst>
              <a:ext uri="{FF2B5EF4-FFF2-40B4-BE49-F238E27FC236}">
                <a16:creationId xmlns:a16="http://schemas.microsoft.com/office/drawing/2014/main" id="{DD8C82C8-C943-43A1-9D8D-D3E8C702455C}"/>
              </a:ext>
            </a:extLst>
          </p:cNvPr>
          <p:cNvCxnSpPr>
            <a:cxnSpLocks/>
          </p:cNvCxnSpPr>
          <p:nvPr/>
        </p:nvCxnSpPr>
        <p:spPr>
          <a:xfrm flipV="1">
            <a:off x="4486378" y="2694580"/>
            <a:ext cx="0" cy="856741"/>
          </a:xfrm>
          <a:prstGeom prst="straightConnector1">
            <a:avLst/>
          </a:prstGeom>
          <a:noFill/>
          <a:ln w="9525" cap="flat" cmpd="sng">
            <a:solidFill>
              <a:srgbClr val="434343"/>
            </a:solidFill>
            <a:prstDash val="lgDashDot"/>
            <a:round/>
            <a:headEnd type="none" w="med" len="med"/>
            <a:tailEnd type="none" w="med" len="med"/>
          </a:ln>
        </p:spPr>
      </p:cxnSp>
      <p:cxnSp>
        <p:nvCxnSpPr>
          <p:cNvPr id="16" name="Google Shape;493;p51">
            <a:extLst>
              <a:ext uri="{FF2B5EF4-FFF2-40B4-BE49-F238E27FC236}">
                <a16:creationId xmlns:a16="http://schemas.microsoft.com/office/drawing/2014/main" id="{BB788E3D-1496-4036-BA7F-4A16186A973A}"/>
              </a:ext>
            </a:extLst>
          </p:cNvPr>
          <p:cNvCxnSpPr>
            <a:cxnSpLocks/>
          </p:cNvCxnSpPr>
          <p:nvPr/>
        </p:nvCxnSpPr>
        <p:spPr>
          <a:xfrm flipV="1">
            <a:off x="4504665" y="3762669"/>
            <a:ext cx="0" cy="856741"/>
          </a:xfrm>
          <a:prstGeom prst="straightConnector1">
            <a:avLst/>
          </a:prstGeom>
          <a:noFill/>
          <a:ln w="9525" cap="flat" cmpd="sng">
            <a:solidFill>
              <a:srgbClr val="434343"/>
            </a:solidFill>
            <a:prstDash val="lgDashDot"/>
            <a:round/>
            <a:headEnd type="none" w="med" len="med"/>
            <a:tailEnd type="none" w="med" len="med"/>
          </a:ln>
        </p:spPr>
      </p:cxnSp>
      <p:cxnSp>
        <p:nvCxnSpPr>
          <p:cNvPr id="17" name="Google Shape;493;p51">
            <a:extLst>
              <a:ext uri="{FF2B5EF4-FFF2-40B4-BE49-F238E27FC236}">
                <a16:creationId xmlns:a16="http://schemas.microsoft.com/office/drawing/2014/main" id="{F9AA9540-E329-475F-BD30-0425886E43E1}"/>
              </a:ext>
            </a:extLst>
          </p:cNvPr>
          <p:cNvCxnSpPr>
            <a:cxnSpLocks/>
          </p:cNvCxnSpPr>
          <p:nvPr/>
        </p:nvCxnSpPr>
        <p:spPr>
          <a:xfrm flipV="1">
            <a:off x="4486378" y="1902475"/>
            <a:ext cx="0" cy="856741"/>
          </a:xfrm>
          <a:prstGeom prst="straightConnector1">
            <a:avLst/>
          </a:prstGeom>
          <a:noFill/>
          <a:ln w="9525" cap="flat" cmpd="sng">
            <a:solidFill>
              <a:srgbClr val="434343"/>
            </a:solidFill>
            <a:prstDash val="lgDashDot"/>
            <a:round/>
            <a:headEnd type="none" w="med" len="med"/>
            <a:tailEnd type="none" w="med" len="med"/>
          </a:ln>
        </p:spPr>
      </p:cxnSp>
      <p:sp>
        <p:nvSpPr>
          <p:cNvPr id="18" name="Google Shape;915;p66">
            <a:extLst>
              <a:ext uri="{FF2B5EF4-FFF2-40B4-BE49-F238E27FC236}">
                <a16:creationId xmlns:a16="http://schemas.microsoft.com/office/drawing/2014/main" id="{CB0FCCE4-1004-454B-AD38-3717EE2AA410}"/>
              </a:ext>
            </a:extLst>
          </p:cNvPr>
          <p:cNvSpPr txBox="1">
            <a:spLocks/>
          </p:cNvSpPr>
          <p:nvPr/>
        </p:nvSpPr>
        <p:spPr>
          <a:xfrm>
            <a:off x="4817434" y="2989875"/>
            <a:ext cx="3479688"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q137: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“A7”</a:t>
            </a:r>
          </a:p>
        </p:txBody>
      </p:sp>
      <p:sp>
        <p:nvSpPr>
          <p:cNvPr id="19" name="Google Shape;915;p66">
            <a:extLst>
              <a:ext uri="{FF2B5EF4-FFF2-40B4-BE49-F238E27FC236}">
                <a16:creationId xmlns:a16="http://schemas.microsoft.com/office/drawing/2014/main" id="{8555A487-491A-4446-82C8-BF998B03442F}"/>
              </a:ext>
            </a:extLst>
          </p:cNvPr>
          <p:cNvSpPr txBox="1">
            <a:spLocks/>
          </p:cNvSpPr>
          <p:nvPr/>
        </p:nvSpPr>
        <p:spPr>
          <a:xfrm>
            <a:off x="4895759" y="3887360"/>
            <a:ext cx="3479688"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q138: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“A8”</a:t>
            </a:r>
            <a:endParaRPr lang="pt-BR" sz="1200">
              <a:solidFill>
                <a:schemeClr val="bg2"/>
              </a:solidFill>
              <a:latin typeface="Quicksand Light" panose="020B0604020202020204" charset="0"/>
            </a:endParaRPr>
          </a:p>
        </p:txBody>
      </p:sp>
      <p:sp>
        <p:nvSpPr>
          <p:cNvPr id="20" name="Google Shape;915;p66">
            <a:extLst>
              <a:ext uri="{FF2B5EF4-FFF2-40B4-BE49-F238E27FC236}">
                <a16:creationId xmlns:a16="http://schemas.microsoft.com/office/drawing/2014/main" id="{D802BACE-6B0F-42F1-B583-629CDAA00473}"/>
              </a:ext>
            </a:extLst>
          </p:cNvPr>
          <p:cNvSpPr txBox="1">
            <a:spLocks/>
          </p:cNvSpPr>
          <p:nvPr/>
        </p:nvSpPr>
        <p:spPr>
          <a:xfrm>
            <a:off x="4791902" y="2025424"/>
            <a:ext cx="3479688" cy="8567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q136: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“A6”</a:t>
            </a:r>
          </a:p>
        </p:txBody>
      </p:sp>
    </p:spTree>
    <p:extLst>
      <p:ext uri="{BB962C8B-B14F-4D97-AF65-F5344CB8AC3E}">
        <p14:creationId xmlns:p14="http://schemas.microsoft.com/office/powerpoint/2010/main" val="1526798504"/>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5"/>
          <p:cNvSpPr txBox="1">
            <a:spLocks noGrp="1"/>
          </p:cNvSpPr>
          <p:nvPr>
            <p:ph type="title"/>
          </p:nvPr>
        </p:nvSpPr>
        <p:spPr>
          <a:xfrm>
            <a:off x="1806600" y="1910596"/>
            <a:ext cx="5530800" cy="18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THANK  YOU  FOR WATCHING</a:t>
            </a:r>
            <a:endParaRPr sz="360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2"/>
          <p:cNvPicPr preferRelativeResize="0"/>
          <p:nvPr/>
        </p:nvPicPr>
        <p:blipFill>
          <a:blip r:embed="rId3">
            <a:alphaModFix/>
          </a:blip>
          <a:stretch>
            <a:fillRect/>
          </a:stretch>
        </p:blipFill>
        <p:spPr>
          <a:xfrm>
            <a:off x="4687673" y="1228738"/>
            <a:ext cx="3230125" cy="2993800"/>
          </a:xfrm>
          <a:prstGeom prst="rect">
            <a:avLst/>
          </a:prstGeom>
          <a:noFill/>
          <a:ln>
            <a:noFill/>
          </a:ln>
        </p:spPr>
      </p:pic>
      <p:sp>
        <p:nvSpPr>
          <p:cNvPr id="283" name="Google Shape;283;p42"/>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 Khái niệm</a:t>
            </a:r>
            <a:endParaRPr/>
          </a:p>
        </p:txBody>
      </p:sp>
      <p:sp>
        <p:nvSpPr>
          <p:cNvPr id="284" name="Google Shape;284;p42"/>
          <p:cNvSpPr txBox="1">
            <a:spLocks noGrp="1"/>
          </p:cNvSpPr>
          <p:nvPr>
            <p:ph type="subTitle" idx="1"/>
          </p:nvPr>
        </p:nvSpPr>
        <p:spPr>
          <a:xfrm>
            <a:off x="477982" y="1581976"/>
            <a:ext cx="4094017" cy="40615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Truy vấn:</a:t>
            </a:r>
          </a:p>
        </p:txBody>
      </p:sp>
      <p:pic>
        <p:nvPicPr>
          <p:cNvPr id="287" name="Google Shape;287;p42"/>
          <p:cNvPicPr preferRelativeResize="0"/>
          <p:nvPr/>
        </p:nvPicPr>
        <p:blipFill rotWithShape="1">
          <a:blip r:embed="rId4">
            <a:alphaModFix/>
          </a:blip>
          <a:srcRect t="79" b="89"/>
          <a:stretch/>
        </p:blipFill>
        <p:spPr>
          <a:xfrm rot="5400000">
            <a:off x="5030852" y="790650"/>
            <a:ext cx="1598424" cy="1582650"/>
          </a:xfrm>
          <a:prstGeom prst="rect">
            <a:avLst/>
          </a:prstGeom>
          <a:noFill/>
          <a:ln>
            <a:noFill/>
          </a:ln>
        </p:spPr>
      </p:pic>
      <p:sp>
        <p:nvSpPr>
          <p:cNvPr id="7" name="Google Shape;284;p42">
            <a:extLst>
              <a:ext uri="{FF2B5EF4-FFF2-40B4-BE49-F238E27FC236}">
                <a16:creationId xmlns:a16="http://schemas.microsoft.com/office/drawing/2014/main" id="{5E2B2E8E-1841-4C90-BC11-02188B28B1DB}"/>
              </a:ext>
            </a:extLst>
          </p:cNvPr>
          <p:cNvSpPr txBox="1">
            <a:spLocks/>
          </p:cNvSpPr>
          <p:nvPr/>
        </p:nvSpPr>
        <p:spPr>
          <a:xfrm>
            <a:off x="593656" y="1975035"/>
            <a:ext cx="4094017" cy="406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
              <a:t>+ Là một biểu thức được biểu diễn bằng một ngôn ngữ thích hợp.</a:t>
            </a:r>
          </a:p>
        </p:txBody>
      </p:sp>
      <p:sp>
        <p:nvSpPr>
          <p:cNvPr id="8" name="Google Shape;284;p42">
            <a:extLst>
              <a:ext uri="{FF2B5EF4-FFF2-40B4-BE49-F238E27FC236}">
                <a16:creationId xmlns:a16="http://schemas.microsoft.com/office/drawing/2014/main" id="{83963CDA-A82B-4726-9EAC-EAE7BB830957}"/>
              </a:ext>
            </a:extLst>
          </p:cNvPr>
          <p:cNvSpPr txBox="1">
            <a:spLocks/>
          </p:cNvSpPr>
          <p:nvPr/>
        </p:nvSpPr>
        <p:spPr>
          <a:xfrm>
            <a:off x="593656" y="2655006"/>
            <a:ext cx="4094017" cy="406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
              <a:t>+ Dùng để xác định một phần dữ liệu được chứa trong cơ sở dữ liệu</a:t>
            </a:r>
          </a:p>
        </p:txBody>
      </p:sp>
    </p:spTree>
    <p:extLst>
      <p:ext uri="{BB962C8B-B14F-4D97-AF65-F5344CB8AC3E}">
        <p14:creationId xmlns:p14="http://schemas.microsoft.com/office/powerpoint/2010/main" val="3440163951"/>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3" name="Google Shape;283;p42"/>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 Khái niệm</a:t>
            </a:r>
            <a:endParaRPr/>
          </a:p>
        </p:txBody>
      </p:sp>
      <p:sp>
        <p:nvSpPr>
          <p:cNvPr id="284" name="Google Shape;284;p42"/>
          <p:cNvSpPr txBox="1">
            <a:spLocks noGrp="1"/>
          </p:cNvSpPr>
          <p:nvPr>
            <p:ph type="subTitle" idx="1"/>
          </p:nvPr>
        </p:nvSpPr>
        <p:spPr>
          <a:xfrm>
            <a:off x="498158" y="992659"/>
            <a:ext cx="4540581" cy="40615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VD: Câu truy vấn liệt kê mã và tên của các sinh viên sinh năm 2000</a:t>
            </a:r>
            <a:endParaRPr lang="en"/>
          </a:p>
        </p:txBody>
      </p:sp>
      <p:sp>
        <p:nvSpPr>
          <p:cNvPr id="9" name="Google Shape;915;p66">
            <a:extLst>
              <a:ext uri="{FF2B5EF4-FFF2-40B4-BE49-F238E27FC236}">
                <a16:creationId xmlns:a16="http://schemas.microsoft.com/office/drawing/2014/main" id="{894E483F-1798-42A1-9961-47868683D1DB}"/>
              </a:ext>
            </a:extLst>
          </p:cNvPr>
          <p:cNvSpPr txBox="1">
            <a:spLocks/>
          </p:cNvSpPr>
          <p:nvPr/>
        </p:nvSpPr>
        <p:spPr>
          <a:xfrm>
            <a:off x="395172" y="1964123"/>
            <a:ext cx="4974620" cy="718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lvl="0"/>
            <a:r>
              <a:rPr lang="en-US"/>
              <a:t>Biểu thức đại số:</a:t>
            </a:r>
            <a:r>
              <a:rPr lang="en-US" b="1"/>
              <a:t> π</a:t>
            </a:r>
            <a:r>
              <a:rPr lang="en-US" b="1" baseline="-25000"/>
              <a:t> MSSV,hoten</a:t>
            </a:r>
            <a:r>
              <a:rPr lang="en-US" b="1"/>
              <a:t>(ϭ</a:t>
            </a:r>
            <a:r>
              <a:rPr lang="en-US" b="1" baseline="-25000"/>
              <a:t>namsinh=2000</a:t>
            </a:r>
            <a:r>
              <a:rPr lang="en-US" b="1"/>
              <a:t>(SINHVIEN))</a:t>
            </a:r>
            <a:endParaRPr lang="en-US"/>
          </a:p>
          <a:p>
            <a:pPr marL="127000" indent="0">
              <a:buClr>
                <a:schemeClr val="lt2"/>
              </a:buClr>
            </a:pPr>
            <a:endParaRPr lang="vi-VN"/>
          </a:p>
        </p:txBody>
      </p:sp>
      <p:sp>
        <p:nvSpPr>
          <p:cNvPr id="10" name="Google Shape;915;p66">
            <a:extLst>
              <a:ext uri="{FF2B5EF4-FFF2-40B4-BE49-F238E27FC236}">
                <a16:creationId xmlns:a16="http://schemas.microsoft.com/office/drawing/2014/main" id="{75B28344-5F4E-4C3D-AF15-7EEFDB968E4E}"/>
              </a:ext>
            </a:extLst>
          </p:cNvPr>
          <p:cNvSpPr txBox="1">
            <a:spLocks/>
          </p:cNvSpPr>
          <p:nvPr/>
        </p:nvSpPr>
        <p:spPr>
          <a:xfrm>
            <a:off x="420526" y="2734181"/>
            <a:ext cx="4974620" cy="12771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lvl="0"/>
            <a:r>
              <a:rPr lang="en-US"/>
              <a:t>Câu lệnh SQL: </a:t>
            </a:r>
          </a:p>
          <a:p>
            <a:pPr lvl="0"/>
            <a:r>
              <a:rPr lang="en-US" b="1"/>
              <a:t>	</a:t>
            </a:r>
            <a:r>
              <a:rPr lang="en-US" b="1">
                <a:solidFill>
                  <a:srgbClr val="0070C0"/>
                </a:solidFill>
              </a:rPr>
              <a:t>SELECT</a:t>
            </a:r>
            <a:r>
              <a:rPr lang="en-US" b="1"/>
              <a:t>	</a:t>
            </a:r>
            <a:r>
              <a:rPr lang="en-US"/>
              <a:t>MSSV, hoten</a:t>
            </a:r>
          </a:p>
          <a:p>
            <a:r>
              <a:rPr lang="en-US"/>
              <a:t>      </a:t>
            </a:r>
            <a:r>
              <a:rPr lang="en-US" b="1">
                <a:solidFill>
                  <a:srgbClr val="0070C0"/>
                </a:solidFill>
              </a:rPr>
              <a:t>From</a:t>
            </a:r>
            <a:r>
              <a:rPr lang="en-US" b="1"/>
              <a:t>	</a:t>
            </a:r>
            <a:r>
              <a:rPr lang="en-US"/>
              <a:t>SINHVIEN</a:t>
            </a:r>
          </a:p>
          <a:p>
            <a:r>
              <a:rPr lang="en-US" b="1"/>
              <a:t>      </a:t>
            </a:r>
            <a:r>
              <a:rPr lang="en-US" b="1">
                <a:solidFill>
                  <a:srgbClr val="0070C0"/>
                </a:solidFill>
              </a:rPr>
              <a:t>Where</a:t>
            </a:r>
            <a:r>
              <a:rPr lang="en-US" b="1"/>
              <a:t>	</a:t>
            </a:r>
            <a:r>
              <a:rPr lang="en-US"/>
              <a:t>namsinh = 2000</a:t>
            </a:r>
          </a:p>
          <a:p>
            <a:pPr>
              <a:buClr>
                <a:schemeClr val="lt2"/>
              </a:buClr>
              <a:buFont typeface="Quicksand Light"/>
              <a:buChar char="●"/>
            </a:pPr>
            <a:endParaRPr lang="vi-VN"/>
          </a:p>
        </p:txBody>
      </p:sp>
      <p:sp>
        <p:nvSpPr>
          <p:cNvPr id="12" name="Google Shape;915;p66">
            <a:extLst>
              <a:ext uri="{FF2B5EF4-FFF2-40B4-BE49-F238E27FC236}">
                <a16:creationId xmlns:a16="http://schemas.microsoft.com/office/drawing/2014/main" id="{29BC6D6B-50CB-4EB0-8A3F-A08817BFAA0A}"/>
              </a:ext>
            </a:extLst>
          </p:cNvPr>
          <p:cNvSpPr txBox="1">
            <a:spLocks/>
          </p:cNvSpPr>
          <p:nvPr/>
        </p:nvSpPr>
        <p:spPr>
          <a:xfrm>
            <a:off x="5562600" y="1039358"/>
            <a:ext cx="2895525" cy="718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r>
              <a:rPr lang="en-US"/>
              <a:t>Biểu diễn trên cây toán tử: </a:t>
            </a:r>
          </a:p>
          <a:p>
            <a:pPr marL="127000" indent="0">
              <a:buClr>
                <a:schemeClr val="lt2"/>
              </a:buClr>
            </a:pPr>
            <a:endParaRPr lang="vi-VN"/>
          </a:p>
        </p:txBody>
      </p:sp>
      <p:sp>
        <p:nvSpPr>
          <p:cNvPr id="4" name="Rectangle 4">
            <a:extLst>
              <a:ext uri="{FF2B5EF4-FFF2-40B4-BE49-F238E27FC236}">
                <a16:creationId xmlns:a16="http://schemas.microsoft.com/office/drawing/2014/main" id="{A5331C6E-D311-4BFD-BD65-A9E3D23C6950}"/>
              </a:ext>
            </a:extLst>
          </p:cNvPr>
          <p:cNvSpPr>
            <a:spLocks noChangeArrowheads="1"/>
          </p:cNvSpPr>
          <p:nvPr/>
        </p:nvSpPr>
        <p:spPr bwMode="auto">
          <a:xfrm>
            <a:off x="1718733" y="245191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9679D89E-5BB8-40EA-977F-AADA7D45060C}"/>
              </a:ext>
            </a:extLst>
          </p:cNvPr>
          <p:cNvGraphicFramePr>
            <a:graphicFrameLocks noChangeAspect="1"/>
          </p:cNvGraphicFramePr>
          <p:nvPr>
            <p:extLst>
              <p:ext uri="{D42A27DB-BD31-4B8C-83A1-F6EECF244321}">
                <p14:modId xmlns:p14="http://schemas.microsoft.com/office/powerpoint/2010/main" val="2263462155"/>
              </p:ext>
            </p:extLst>
          </p:nvPr>
        </p:nvGraphicFramePr>
        <p:xfrm>
          <a:off x="6488530" y="1608137"/>
          <a:ext cx="944563" cy="1927225"/>
        </p:xfrm>
        <a:graphic>
          <a:graphicData uri="http://schemas.openxmlformats.org/presentationml/2006/ole">
            <mc:AlternateContent xmlns:mc="http://schemas.openxmlformats.org/markup-compatibility/2006">
              <mc:Choice xmlns:v="urn:schemas-microsoft-com:vml" Requires="v">
                <p:oleObj spid="_x0000_s1030" name="Bitmap Image" r:id="rId4" imgW="942857" imgH="1924319" progId="Paint.Picture">
                  <p:embed/>
                </p:oleObj>
              </mc:Choice>
              <mc:Fallback>
                <p:oleObj name="Bitmap Image" r:id="rId4" imgW="942857" imgH="1924319"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8530" y="1608137"/>
                        <a:ext cx="944563" cy="1927225"/>
                      </a:xfrm>
                      <a:prstGeom prst="rect">
                        <a:avLst/>
                      </a:prstGeom>
                      <a:noFill/>
                    </p:spPr>
                  </p:pic>
                </p:oleObj>
              </mc:Fallback>
            </mc:AlternateContent>
          </a:graphicData>
        </a:graphic>
      </p:graphicFrame>
      <p:cxnSp>
        <p:nvCxnSpPr>
          <p:cNvPr id="16" name="Google Shape;493;p51">
            <a:extLst>
              <a:ext uri="{FF2B5EF4-FFF2-40B4-BE49-F238E27FC236}">
                <a16:creationId xmlns:a16="http://schemas.microsoft.com/office/drawing/2014/main" id="{67868F94-5D19-4D1E-8BCF-E5C15DD9B2C7}"/>
              </a:ext>
            </a:extLst>
          </p:cNvPr>
          <p:cNvCxnSpPr>
            <a:cxnSpLocks/>
          </p:cNvCxnSpPr>
          <p:nvPr/>
        </p:nvCxnSpPr>
        <p:spPr>
          <a:xfrm flipV="1">
            <a:off x="5164968" y="920476"/>
            <a:ext cx="0" cy="1043647"/>
          </a:xfrm>
          <a:prstGeom prst="straightConnector1">
            <a:avLst/>
          </a:prstGeom>
          <a:noFill/>
          <a:ln w="9525" cap="flat" cmpd="sng">
            <a:solidFill>
              <a:srgbClr val="434343"/>
            </a:solidFill>
            <a:prstDash val="lgDashDot"/>
            <a:round/>
            <a:headEnd type="none" w="med" len="med"/>
            <a:tailEnd type="none" w="med" len="med"/>
          </a:ln>
        </p:spPr>
      </p:cxnSp>
      <p:cxnSp>
        <p:nvCxnSpPr>
          <p:cNvPr id="19" name="Google Shape;493;p51">
            <a:extLst>
              <a:ext uri="{FF2B5EF4-FFF2-40B4-BE49-F238E27FC236}">
                <a16:creationId xmlns:a16="http://schemas.microsoft.com/office/drawing/2014/main" id="{88621506-2954-45E7-866A-36749B815F09}"/>
              </a:ext>
            </a:extLst>
          </p:cNvPr>
          <p:cNvCxnSpPr>
            <a:cxnSpLocks/>
          </p:cNvCxnSpPr>
          <p:nvPr/>
        </p:nvCxnSpPr>
        <p:spPr>
          <a:xfrm flipV="1">
            <a:off x="5164968" y="2161205"/>
            <a:ext cx="0" cy="1043647"/>
          </a:xfrm>
          <a:prstGeom prst="straightConnector1">
            <a:avLst/>
          </a:prstGeom>
          <a:noFill/>
          <a:ln w="9525" cap="flat" cmpd="sng">
            <a:solidFill>
              <a:srgbClr val="434343"/>
            </a:solidFill>
            <a:prstDash val="lgDashDot"/>
            <a:round/>
            <a:headEnd type="none" w="med" len="med"/>
            <a:tailEnd type="none" w="med" len="med"/>
          </a:ln>
        </p:spPr>
      </p:cxnSp>
      <p:cxnSp>
        <p:nvCxnSpPr>
          <p:cNvPr id="20" name="Google Shape;493;p51">
            <a:extLst>
              <a:ext uri="{FF2B5EF4-FFF2-40B4-BE49-F238E27FC236}">
                <a16:creationId xmlns:a16="http://schemas.microsoft.com/office/drawing/2014/main" id="{39ECC5C6-ACE6-43B5-BAD3-A660F68B0E0B}"/>
              </a:ext>
            </a:extLst>
          </p:cNvPr>
          <p:cNvCxnSpPr>
            <a:cxnSpLocks/>
          </p:cNvCxnSpPr>
          <p:nvPr/>
        </p:nvCxnSpPr>
        <p:spPr>
          <a:xfrm flipV="1">
            <a:off x="5164968" y="3316353"/>
            <a:ext cx="0" cy="1043647"/>
          </a:xfrm>
          <a:prstGeom prst="straightConnector1">
            <a:avLst/>
          </a:prstGeom>
          <a:noFill/>
          <a:ln w="9525" cap="flat" cmpd="sng">
            <a:solidFill>
              <a:srgbClr val="434343"/>
            </a:solidFill>
            <a:prstDash val="lgDashDot"/>
            <a:round/>
            <a:headEnd type="none" w="med" len="med"/>
            <a:tailEnd type="none" w="med" len="med"/>
          </a:ln>
        </p:spPr>
      </p:cxnSp>
    </p:spTree>
    <p:extLst>
      <p:ext uri="{BB962C8B-B14F-4D97-AF65-F5344CB8AC3E}">
        <p14:creationId xmlns:p14="http://schemas.microsoft.com/office/powerpoint/2010/main" val="290180463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726225" y="438312"/>
            <a:ext cx="5342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1.2 Mục đích xử lý của truy vấn</a:t>
            </a:r>
            <a:endParaRPr/>
          </a:p>
        </p:txBody>
      </p:sp>
      <p:grpSp>
        <p:nvGrpSpPr>
          <p:cNvPr id="402" name="Google Shape;402;p48"/>
          <p:cNvGrpSpPr/>
          <p:nvPr/>
        </p:nvGrpSpPr>
        <p:grpSpPr>
          <a:xfrm>
            <a:off x="3075000" y="1372850"/>
            <a:ext cx="2994001" cy="2844233"/>
            <a:chOff x="2842800" y="1372850"/>
            <a:chExt cx="2994001" cy="2844233"/>
          </a:xfrm>
        </p:grpSpPr>
        <p:pic>
          <p:nvPicPr>
            <p:cNvPr id="403" name="Google Shape;403;p48"/>
            <p:cNvPicPr preferRelativeResize="0"/>
            <p:nvPr/>
          </p:nvPicPr>
          <p:blipFill>
            <a:blip r:embed="rId3">
              <a:alphaModFix amt="70000"/>
            </a:blip>
            <a:stretch>
              <a:fillRect/>
            </a:stretch>
          </p:blipFill>
          <p:spPr>
            <a:xfrm>
              <a:off x="2842800" y="1372850"/>
              <a:ext cx="1711801" cy="1586549"/>
            </a:xfrm>
            <a:prstGeom prst="rect">
              <a:avLst/>
            </a:prstGeom>
            <a:noFill/>
            <a:ln>
              <a:noFill/>
            </a:ln>
          </p:spPr>
        </p:pic>
        <p:pic>
          <p:nvPicPr>
            <p:cNvPr id="404" name="Google Shape;404;p48"/>
            <p:cNvPicPr preferRelativeResize="0"/>
            <p:nvPr/>
          </p:nvPicPr>
          <p:blipFill>
            <a:blip r:embed="rId4">
              <a:alphaModFix amt="70000"/>
            </a:blip>
            <a:stretch>
              <a:fillRect/>
            </a:stretch>
          </p:blipFill>
          <p:spPr>
            <a:xfrm>
              <a:off x="3989125" y="1372858"/>
              <a:ext cx="1711801" cy="1586543"/>
            </a:xfrm>
            <a:prstGeom prst="rect">
              <a:avLst/>
            </a:prstGeom>
            <a:noFill/>
            <a:ln>
              <a:noFill/>
            </a:ln>
          </p:spPr>
        </p:pic>
        <p:pic>
          <p:nvPicPr>
            <p:cNvPr id="405" name="Google Shape;405;p48"/>
            <p:cNvPicPr preferRelativeResize="0"/>
            <p:nvPr/>
          </p:nvPicPr>
          <p:blipFill>
            <a:blip r:embed="rId5">
              <a:alphaModFix amt="70000"/>
            </a:blip>
            <a:stretch>
              <a:fillRect/>
            </a:stretch>
          </p:blipFill>
          <p:spPr>
            <a:xfrm>
              <a:off x="2916800" y="2385425"/>
              <a:ext cx="1847674" cy="1831659"/>
            </a:xfrm>
            <a:prstGeom prst="rect">
              <a:avLst/>
            </a:prstGeom>
            <a:noFill/>
            <a:ln>
              <a:noFill/>
            </a:ln>
          </p:spPr>
        </p:pic>
        <p:pic>
          <p:nvPicPr>
            <p:cNvPr id="406" name="Google Shape;406;p48"/>
            <p:cNvPicPr preferRelativeResize="0"/>
            <p:nvPr/>
          </p:nvPicPr>
          <p:blipFill>
            <a:blip r:embed="rId3">
              <a:alphaModFix amt="70000"/>
            </a:blip>
            <a:stretch>
              <a:fillRect/>
            </a:stretch>
          </p:blipFill>
          <p:spPr>
            <a:xfrm>
              <a:off x="3816575" y="2227601"/>
              <a:ext cx="2020226" cy="1872400"/>
            </a:xfrm>
            <a:prstGeom prst="rect">
              <a:avLst/>
            </a:prstGeom>
            <a:noFill/>
            <a:ln>
              <a:noFill/>
            </a:ln>
          </p:spPr>
        </p:pic>
      </p:grpSp>
      <p:sp>
        <p:nvSpPr>
          <p:cNvPr id="408" name="Google Shape;408;p48"/>
          <p:cNvSpPr txBox="1">
            <a:spLocks noGrp="1"/>
          </p:cNvSpPr>
          <p:nvPr>
            <p:ph type="subTitle" idx="4294967295"/>
          </p:nvPr>
        </p:nvSpPr>
        <p:spPr>
          <a:xfrm>
            <a:off x="1406236" y="1850214"/>
            <a:ext cx="1582488" cy="530026"/>
          </a:xfrm>
          <a:prstGeom prst="rect">
            <a:avLst/>
          </a:prstGeom>
        </p:spPr>
        <p:txBody>
          <a:bodyPr spcFirstLastPara="1" wrap="square" lIns="91425" tIns="91425" rIns="91425" bIns="91425" anchor="t" anchorCtr="0">
            <a:noAutofit/>
          </a:bodyPr>
          <a:lstStyle/>
          <a:p>
            <a:pPr marL="0" marR="0" lvl="0" indent="0" algn="r">
              <a:lnSpc>
                <a:spcPct val="107000"/>
              </a:lnSpc>
              <a:spcBef>
                <a:spcPts val="0"/>
              </a:spcBef>
              <a:spcAft>
                <a:spcPts val="800"/>
              </a:spcAft>
              <a:buNone/>
            </a:pPr>
            <a:r>
              <a:rPr lang="en-US">
                <a:effectLst/>
                <a:latin typeface="Quicksand Light" panose="020B0604020202020204" charset="0"/>
                <a:ea typeface="Calibri" panose="020F0502020204030204" pitchFamily="34" charset="0"/>
                <a:cs typeface="Calibri" panose="020F0502020204030204" pitchFamily="34" charset="0"/>
              </a:rPr>
              <a:t>Giảm thiểu thời gian xử lý.</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410" name="Google Shape;410;p48"/>
          <p:cNvSpPr txBox="1">
            <a:spLocks noGrp="1"/>
          </p:cNvSpPr>
          <p:nvPr>
            <p:ph type="subTitle" idx="4294967295"/>
          </p:nvPr>
        </p:nvSpPr>
        <p:spPr>
          <a:xfrm>
            <a:off x="6198675" y="1788979"/>
            <a:ext cx="2127907"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Giảm vùng nhớ trung gian</a:t>
            </a:r>
            <a:endParaRPr/>
          </a:p>
        </p:txBody>
      </p:sp>
      <p:sp>
        <p:nvSpPr>
          <p:cNvPr id="412" name="Google Shape;412;p48"/>
          <p:cNvSpPr txBox="1">
            <a:spLocks noGrp="1"/>
          </p:cNvSpPr>
          <p:nvPr>
            <p:ph type="subTitle" idx="4294967295"/>
          </p:nvPr>
        </p:nvSpPr>
        <p:spPr>
          <a:xfrm>
            <a:off x="1634836" y="3195579"/>
            <a:ext cx="1382472"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
              <a:t>Sử dụng ít tài nguyên</a:t>
            </a:r>
            <a:endParaRPr/>
          </a:p>
        </p:txBody>
      </p:sp>
      <p:sp>
        <p:nvSpPr>
          <p:cNvPr id="414" name="Google Shape;414;p48"/>
          <p:cNvSpPr txBox="1">
            <a:spLocks noGrp="1"/>
          </p:cNvSpPr>
          <p:nvPr>
            <p:ph type="subTitle" idx="4294967295"/>
          </p:nvPr>
        </p:nvSpPr>
        <p:spPr>
          <a:xfrm>
            <a:off x="6198675" y="3100930"/>
            <a:ext cx="236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Giảm chi phí truyền giữa các trạm</a:t>
            </a:r>
            <a:endParaRPr/>
          </a:p>
        </p:txBody>
      </p:sp>
      <p:grpSp>
        <p:nvGrpSpPr>
          <p:cNvPr id="415" name="Google Shape;415;p48"/>
          <p:cNvGrpSpPr/>
          <p:nvPr/>
        </p:nvGrpSpPr>
        <p:grpSpPr>
          <a:xfrm>
            <a:off x="5061528" y="3217188"/>
            <a:ext cx="340221" cy="340186"/>
            <a:chOff x="893650" y="1428000"/>
            <a:chExt cx="483200" cy="483150"/>
          </a:xfrm>
        </p:grpSpPr>
        <p:sp>
          <p:nvSpPr>
            <p:cNvPr id="416" name="Google Shape;416;p48"/>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48"/>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48"/>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48"/>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 name="Google Shape;420;p48"/>
          <p:cNvGrpSpPr/>
          <p:nvPr/>
        </p:nvGrpSpPr>
        <p:grpSpPr>
          <a:xfrm>
            <a:off x="3742246" y="3237853"/>
            <a:ext cx="352825" cy="298855"/>
            <a:chOff x="2676100" y="1456375"/>
            <a:chExt cx="501100" cy="424450"/>
          </a:xfrm>
        </p:grpSpPr>
        <p:sp>
          <p:nvSpPr>
            <p:cNvPr id="421" name="Google Shape;421;p48"/>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 name="Google Shape;422;p48"/>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 name="Google Shape;423;p48"/>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4" name="Google Shape;424;p48"/>
          <p:cNvGrpSpPr/>
          <p:nvPr/>
        </p:nvGrpSpPr>
        <p:grpSpPr>
          <a:xfrm>
            <a:off x="3746896" y="1916918"/>
            <a:ext cx="343530" cy="340221"/>
            <a:chOff x="3860250" y="1427025"/>
            <a:chExt cx="487900" cy="483200"/>
          </a:xfrm>
        </p:grpSpPr>
        <p:sp>
          <p:nvSpPr>
            <p:cNvPr id="425" name="Google Shape;425;p48"/>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 name="Google Shape;426;p48"/>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 name="Google Shape;427;p48"/>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8" name="Google Shape;428;p48"/>
          <p:cNvSpPr/>
          <p:nvPr/>
        </p:nvSpPr>
        <p:spPr>
          <a:xfrm>
            <a:off x="5061516" y="1916944"/>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9186884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50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1000"/>
                                        <p:tgtEl>
                                          <p:spTgt spid="408"/>
                                        </p:tgtEl>
                                      </p:cBhvr>
                                    </p:animEffect>
                                    <p:anim calcmode="lin" valueType="num">
                                      <p:cBhvr>
                                        <p:cTn id="8" dur="1000" fill="hold"/>
                                        <p:tgtEl>
                                          <p:spTgt spid="408"/>
                                        </p:tgtEl>
                                        <p:attrNameLst>
                                          <p:attrName>ppt_x</p:attrName>
                                        </p:attrNameLst>
                                      </p:cBhvr>
                                      <p:tavLst>
                                        <p:tav tm="0">
                                          <p:val>
                                            <p:strVal val="#ppt_x"/>
                                          </p:val>
                                        </p:tav>
                                        <p:tav tm="100000">
                                          <p:val>
                                            <p:strVal val="#ppt_x"/>
                                          </p:val>
                                        </p:tav>
                                      </p:tavLst>
                                    </p:anim>
                                    <p:anim calcmode="lin" valueType="num">
                                      <p:cBhvr>
                                        <p:cTn id="9" dur="1000" fill="hold"/>
                                        <p:tgtEl>
                                          <p:spTgt spid="40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500"/>
                                  </p:stCondLst>
                                  <p:childTnLst>
                                    <p:set>
                                      <p:cBhvr>
                                        <p:cTn id="13" dur="1" fill="hold">
                                          <p:stCondLst>
                                            <p:cond delay="0"/>
                                          </p:stCondLst>
                                        </p:cTn>
                                        <p:tgtEl>
                                          <p:spTgt spid="410">
                                            <p:txEl>
                                              <p:pRg st="0" end="0"/>
                                            </p:txEl>
                                          </p:spTgt>
                                        </p:tgtEl>
                                        <p:attrNameLst>
                                          <p:attrName>style.visibility</p:attrName>
                                        </p:attrNameLst>
                                      </p:cBhvr>
                                      <p:to>
                                        <p:strVal val="visible"/>
                                      </p:to>
                                    </p:set>
                                    <p:animEffect transition="in" filter="fade">
                                      <p:cBhvr>
                                        <p:cTn id="14" dur="1000"/>
                                        <p:tgtEl>
                                          <p:spTgt spid="410">
                                            <p:txEl>
                                              <p:pRg st="0" end="0"/>
                                            </p:txEl>
                                          </p:spTgt>
                                        </p:tgtEl>
                                      </p:cBhvr>
                                    </p:animEffect>
                                    <p:anim calcmode="lin" valueType="num">
                                      <p:cBhvr>
                                        <p:cTn id="15" dur="1000" fill="hold"/>
                                        <p:tgtEl>
                                          <p:spTgt spid="410">
                                            <p:txEl>
                                              <p:pRg st="0" end="0"/>
                                            </p:txEl>
                                          </p:spTgt>
                                        </p:tgtEl>
                                        <p:attrNameLst>
                                          <p:attrName>ppt_x</p:attrName>
                                        </p:attrNameLst>
                                      </p:cBhvr>
                                      <p:tavLst>
                                        <p:tav tm="0">
                                          <p:val>
                                            <p:strVal val="#ppt_x"/>
                                          </p:val>
                                        </p:tav>
                                        <p:tav tm="100000">
                                          <p:val>
                                            <p:strVal val="#ppt_x"/>
                                          </p:val>
                                        </p:tav>
                                      </p:tavLst>
                                    </p:anim>
                                    <p:anim calcmode="lin" valueType="num">
                                      <p:cBhvr>
                                        <p:cTn id="16" dur="1000" fill="hold"/>
                                        <p:tgtEl>
                                          <p:spTgt spid="4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500"/>
                                  </p:stCondLst>
                                  <p:childTnLst>
                                    <p:set>
                                      <p:cBhvr>
                                        <p:cTn id="20" dur="1" fill="hold">
                                          <p:stCondLst>
                                            <p:cond delay="0"/>
                                          </p:stCondLst>
                                        </p:cTn>
                                        <p:tgtEl>
                                          <p:spTgt spid="414">
                                            <p:txEl>
                                              <p:pRg st="0" end="0"/>
                                            </p:txEl>
                                          </p:spTgt>
                                        </p:tgtEl>
                                        <p:attrNameLst>
                                          <p:attrName>style.visibility</p:attrName>
                                        </p:attrNameLst>
                                      </p:cBhvr>
                                      <p:to>
                                        <p:strVal val="visible"/>
                                      </p:to>
                                    </p:set>
                                    <p:animEffect transition="in" filter="fade">
                                      <p:cBhvr>
                                        <p:cTn id="21" dur="1000"/>
                                        <p:tgtEl>
                                          <p:spTgt spid="414">
                                            <p:txEl>
                                              <p:pRg st="0" end="0"/>
                                            </p:txEl>
                                          </p:spTgt>
                                        </p:tgtEl>
                                      </p:cBhvr>
                                    </p:animEffect>
                                    <p:anim calcmode="lin" valueType="num">
                                      <p:cBhvr>
                                        <p:cTn id="22" dur="1000" fill="hold"/>
                                        <p:tgtEl>
                                          <p:spTgt spid="414">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41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500"/>
                                  </p:stCondLst>
                                  <p:childTnLst>
                                    <p:set>
                                      <p:cBhvr>
                                        <p:cTn id="27" dur="1" fill="hold">
                                          <p:stCondLst>
                                            <p:cond delay="0"/>
                                          </p:stCondLst>
                                        </p:cTn>
                                        <p:tgtEl>
                                          <p:spTgt spid="412">
                                            <p:txEl>
                                              <p:pRg st="0" end="0"/>
                                            </p:txEl>
                                          </p:spTgt>
                                        </p:tgtEl>
                                        <p:attrNameLst>
                                          <p:attrName>style.visibility</p:attrName>
                                        </p:attrNameLst>
                                      </p:cBhvr>
                                      <p:to>
                                        <p:strVal val="visible"/>
                                      </p:to>
                                    </p:set>
                                    <p:animEffect transition="in" filter="fade">
                                      <p:cBhvr>
                                        <p:cTn id="28" dur="1000"/>
                                        <p:tgtEl>
                                          <p:spTgt spid="412">
                                            <p:txEl>
                                              <p:pRg st="0" end="0"/>
                                            </p:txEl>
                                          </p:spTgt>
                                        </p:tgtEl>
                                      </p:cBhvr>
                                    </p:animEffect>
                                    <p:anim calcmode="lin" valueType="num">
                                      <p:cBhvr>
                                        <p:cTn id="29" dur="1000" fill="hold"/>
                                        <p:tgtEl>
                                          <p:spTgt spid="412">
                                            <p:txEl>
                                              <p:pRg st="0" end="0"/>
                                            </p:txEl>
                                          </p:spTgt>
                                        </p:tgtEl>
                                        <p:attrNameLst>
                                          <p:attrName>ppt_x</p:attrName>
                                        </p:attrNameLst>
                                      </p:cBhvr>
                                      <p:tavLst>
                                        <p:tav tm="0">
                                          <p:val>
                                            <p:strVal val="#ppt_x"/>
                                          </p:val>
                                        </p:tav>
                                        <p:tav tm="100000">
                                          <p:val>
                                            <p:strVal val="#ppt_x"/>
                                          </p:val>
                                        </p:tav>
                                      </p:tavLst>
                                    </p:anim>
                                    <p:anim calcmode="lin" valueType="num">
                                      <p:cBhvr>
                                        <p:cTn id="30" dur="1000" fill="hold"/>
                                        <p:tgtEl>
                                          <p:spTgt spid="4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0" build="p"/>
      <p:bldP spid="412" grpId="0" build="p"/>
      <p:bldP spid="41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8"/>
          <p:cNvPicPr preferRelativeResize="0"/>
          <p:nvPr/>
        </p:nvPicPr>
        <p:blipFill rotWithShape="1">
          <a:blip r:embed="rId3">
            <a:alphaModFix/>
          </a:blip>
          <a:srcRect/>
          <a:stretch/>
        </p:blipFill>
        <p:spPr>
          <a:xfrm>
            <a:off x="3631839" y="1364190"/>
            <a:ext cx="946600" cy="992850"/>
          </a:xfrm>
          <a:prstGeom prst="rect">
            <a:avLst/>
          </a:prstGeom>
          <a:noFill/>
          <a:ln>
            <a:noFill/>
          </a:ln>
        </p:spPr>
      </p:pic>
      <p:sp>
        <p:nvSpPr>
          <p:cNvPr id="184" name="Google Shape;184;p38"/>
          <p:cNvSpPr txBox="1">
            <a:spLocks noGrp="1"/>
          </p:cNvSpPr>
          <p:nvPr>
            <p:ph type="title"/>
          </p:nvPr>
        </p:nvSpPr>
        <p:spPr>
          <a:xfrm>
            <a:off x="726224" y="438312"/>
            <a:ext cx="5996397" cy="524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1.3 Chức năng của xử lý truy vấn</a:t>
            </a:r>
            <a:endParaRPr/>
          </a:p>
          <a:p>
            <a:pPr marL="0" lvl="0" indent="0" algn="l" rtl="0">
              <a:spcBef>
                <a:spcPts val="0"/>
              </a:spcBef>
              <a:spcAft>
                <a:spcPts val="0"/>
              </a:spcAft>
              <a:buNone/>
            </a:pPr>
            <a:endParaRPr/>
          </a:p>
        </p:txBody>
      </p:sp>
      <p:sp>
        <p:nvSpPr>
          <p:cNvPr id="186" name="Google Shape;186;p38"/>
          <p:cNvSpPr txBox="1">
            <a:spLocks noGrp="1"/>
          </p:cNvSpPr>
          <p:nvPr>
            <p:ph type="subTitle" idx="2"/>
          </p:nvPr>
        </p:nvSpPr>
        <p:spPr>
          <a:xfrm>
            <a:off x="803997" y="2527355"/>
            <a:ext cx="2132646" cy="9384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800"/>
              </a:spcAft>
            </a:pPr>
            <a:r>
              <a:rPr lang="en-US">
                <a:effectLst/>
                <a:latin typeface="Quicksand Light" panose="020B0604020202020204" charset="0"/>
                <a:ea typeface="Calibri" panose="020F0502020204030204" pitchFamily="34" charset="0"/>
                <a:cs typeface="Calibri" panose="020F0502020204030204" pitchFamily="34" charset="0"/>
              </a:rPr>
              <a:t>Biến đổi một truy vấn phức tạp thành một truy vấn tương đương đơn giản hơn.</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pic>
        <p:nvPicPr>
          <p:cNvPr id="191" name="Google Shape;191;p38"/>
          <p:cNvPicPr preferRelativeResize="0"/>
          <p:nvPr/>
        </p:nvPicPr>
        <p:blipFill rotWithShape="1">
          <a:blip r:embed="rId4">
            <a:alphaModFix/>
          </a:blip>
          <a:srcRect l="49" r="49"/>
          <a:stretch/>
        </p:blipFill>
        <p:spPr>
          <a:xfrm>
            <a:off x="1218537" y="1418640"/>
            <a:ext cx="1012465" cy="938400"/>
          </a:xfrm>
          <a:prstGeom prst="rect">
            <a:avLst/>
          </a:prstGeom>
          <a:noFill/>
          <a:ln>
            <a:noFill/>
          </a:ln>
        </p:spPr>
      </p:pic>
      <p:pic>
        <p:nvPicPr>
          <p:cNvPr id="192" name="Google Shape;192;p38"/>
          <p:cNvPicPr preferRelativeResize="0"/>
          <p:nvPr/>
        </p:nvPicPr>
        <p:blipFill rotWithShape="1">
          <a:blip r:embed="rId5">
            <a:alphaModFix/>
          </a:blip>
          <a:srcRect t="19" b="29"/>
          <a:stretch/>
        </p:blipFill>
        <p:spPr>
          <a:xfrm>
            <a:off x="6439677" y="1372491"/>
            <a:ext cx="946588" cy="938399"/>
          </a:xfrm>
          <a:prstGeom prst="rect">
            <a:avLst/>
          </a:prstGeom>
          <a:noFill/>
          <a:ln>
            <a:noFill/>
          </a:ln>
        </p:spPr>
      </p:pic>
      <p:grpSp>
        <p:nvGrpSpPr>
          <p:cNvPr id="193" name="Google Shape;193;p38"/>
          <p:cNvGrpSpPr/>
          <p:nvPr/>
        </p:nvGrpSpPr>
        <p:grpSpPr>
          <a:xfrm>
            <a:off x="1651081" y="1642026"/>
            <a:ext cx="301161" cy="339535"/>
            <a:chOff x="3299850" y="238575"/>
            <a:chExt cx="427725" cy="482225"/>
          </a:xfrm>
        </p:grpSpPr>
        <p:sp>
          <p:nvSpPr>
            <p:cNvPr id="194" name="Google Shape;194;p38"/>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 name="Google Shape;195;p38"/>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 name="Google Shape;196;p38"/>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7" name="Google Shape;197;p38"/>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 name="Google Shape;198;p38"/>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9" name="Google Shape;199;p38"/>
          <p:cNvGrpSpPr/>
          <p:nvPr/>
        </p:nvGrpSpPr>
        <p:grpSpPr>
          <a:xfrm>
            <a:off x="6722621" y="1659494"/>
            <a:ext cx="351610" cy="340168"/>
            <a:chOff x="3270550" y="832575"/>
            <a:chExt cx="499375" cy="483125"/>
          </a:xfrm>
        </p:grpSpPr>
        <p:sp>
          <p:nvSpPr>
            <p:cNvPr id="200" name="Google Shape;200;p38"/>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 name="Google Shape;201;p38"/>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 name="Google Shape;202;p38"/>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3" name="Google Shape;203;p38"/>
          <p:cNvSpPr/>
          <p:nvPr/>
        </p:nvSpPr>
        <p:spPr>
          <a:xfrm>
            <a:off x="3921390" y="1783600"/>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86;p38">
            <a:extLst>
              <a:ext uri="{FF2B5EF4-FFF2-40B4-BE49-F238E27FC236}">
                <a16:creationId xmlns:a16="http://schemas.microsoft.com/office/drawing/2014/main" id="{DA5417C2-1906-4C02-AD1B-CEA7443A6672}"/>
              </a:ext>
            </a:extLst>
          </p:cNvPr>
          <p:cNvSpPr txBox="1">
            <a:spLocks/>
          </p:cNvSpPr>
          <p:nvPr/>
        </p:nvSpPr>
        <p:spPr>
          <a:xfrm>
            <a:off x="2936643" y="2533183"/>
            <a:ext cx="2132646" cy="9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nSpc>
                <a:spcPct val="107000"/>
              </a:lnSpc>
              <a:spcAft>
                <a:spcPts val="800"/>
              </a:spcAft>
            </a:pPr>
            <a:r>
              <a:rPr lang="en-US">
                <a:latin typeface="Quicksand Light" panose="020B0604020202020204" charset="0"/>
                <a:ea typeface="Calibri" panose="020F0502020204030204" pitchFamily="34" charset="0"/>
                <a:cs typeface="Calibri" panose="020F0502020204030204" pitchFamily="34" charset="0"/>
              </a:rPr>
              <a:t>P</a:t>
            </a:r>
            <a:r>
              <a:rPr lang="en-US">
                <a:effectLst/>
                <a:latin typeface="Quicksand Light" panose="020B0604020202020204" charset="0"/>
                <a:ea typeface="Calibri" panose="020F0502020204030204" pitchFamily="34" charset="0"/>
                <a:cs typeface="Calibri" panose="020F0502020204030204" pitchFamily="34" charset="0"/>
              </a:rPr>
              <a:t>hép biến đổi phải đạt được về cả tính đúng đắn lẫn hiện quả.</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30" name="Google Shape;186;p38">
            <a:extLst>
              <a:ext uri="{FF2B5EF4-FFF2-40B4-BE49-F238E27FC236}">
                <a16:creationId xmlns:a16="http://schemas.microsoft.com/office/drawing/2014/main" id="{4BE0EF3A-810A-4D34-846F-3599EC68781F}"/>
              </a:ext>
            </a:extLst>
          </p:cNvPr>
          <p:cNvSpPr txBox="1">
            <a:spLocks/>
          </p:cNvSpPr>
          <p:nvPr/>
        </p:nvSpPr>
        <p:spPr>
          <a:xfrm>
            <a:off x="5275641" y="2505474"/>
            <a:ext cx="3058920" cy="9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marR="0" lvl="0" indent="0">
              <a:lnSpc>
                <a:spcPct val="107000"/>
              </a:lnSpc>
              <a:spcBef>
                <a:spcPts val="0"/>
              </a:spcBef>
              <a:spcAft>
                <a:spcPts val="800"/>
              </a:spcAft>
            </a:pPr>
            <a:r>
              <a:rPr lang="en-US">
                <a:effectLst/>
                <a:latin typeface="Quicksand Light" panose="020B0604020202020204" charset="0"/>
                <a:ea typeface="Calibri" panose="020F0502020204030204" pitchFamily="34" charset="0"/>
                <a:cs typeface="Calibri" panose="020F0502020204030204" pitchFamily="34" charset="0"/>
              </a:rPr>
              <a:t>Mỗi cách biến đổi đều dẫn đến việc sử dụng tài nguyên máy tính khác nhau, nên vấn đề cần đặt ra là sử dụng phương pháp nào dùng ít tài nguyên nhất.</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18385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500"/>
                                  </p:stCondLst>
                                  <p:childTnLst>
                                    <p:set>
                                      <p:cBhvr>
                                        <p:cTn id="6" dur="1" fill="hold">
                                          <p:stCondLst>
                                            <p:cond delay="0"/>
                                          </p:stCondLst>
                                        </p:cTn>
                                        <p:tgtEl>
                                          <p:spTgt spid="193"/>
                                        </p:tgtEl>
                                        <p:attrNameLst>
                                          <p:attrName>style.visibility</p:attrName>
                                        </p:attrNameLst>
                                      </p:cBhvr>
                                      <p:to>
                                        <p:strVal val="visible"/>
                                      </p:to>
                                    </p:set>
                                    <p:animEffect transition="in" filter="barn(inVertical)">
                                      <p:cBhvr>
                                        <p:cTn id="7" dur="500"/>
                                        <p:tgtEl>
                                          <p:spTgt spid="193"/>
                                        </p:tgtEl>
                                      </p:cBhvr>
                                    </p:animEffect>
                                  </p:childTnLst>
                                </p:cTn>
                              </p:par>
                              <p:par>
                                <p:cTn id="8" presetID="16" presetClass="entr" presetSubtype="21" fill="hold" nodeType="withEffect">
                                  <p:stCondLst>
                                    <p:cond delay="500"/>
                                  </p:stCondLst>
                                  <p:childTnLst>
                                    <p:set>
                                      <p:cBhvr>
                                        <p:cTn id="9" dur="1" fill="hold">
                                          <p:stCondLst>
                                            <p:cond delay="0"/>
                                          </p:stCondLst>
                                        </p:cTn>
                                        <p:tgtEl>
                                          <p:spTgt spid="191"/>
                                        </p:tgtEl>
                                        <p:attrNameLst>
                                          <p:attrName>style.visibility</p:attrName>
                                        </p:attrNameLst>
                                      </p:cBhvr>
                                      <p:to>
                                        <p:strVal val="visible"/>
                                      </p:to>
                                    </p:set>
                                    <p:animEffect transition="in" filter="barn(inVertical)">
                                      <p:cBhvr>
                                        <p:cTn id="10" dur="500"/>
                                        <p:tgtEl>
                                          <p:spTgt spid="191"/>
                                        </p:tgtEl>
                                      </p:cBhvr>
                                    </p:animEffect>
                                  </p:childTnLst>
                                </p:cTn>
                              </p:par>
                              <p:par>
                                <p:cTn id="11" presetID="16" presetClass="entr" presetSubtype="21" fill="hold" grpId="0" nodeType="withEffect">
                                  <p:stCondLst>
                                    <p:cond delay="500"/>
                                  </p:stCondLst>
                                  <p:childTnLst>
                                    <p:set>
                                      <p:cBhvr>
                                        <p:cTn id="12" dur="1" fill="hold">
                                          <p:stCondLst>
                                            <p:cond delay="0"/>
                                          </p:stCondLst>
                                        </p:cTn>
                                        <p:tgtEl>
                                          <p:spTgt spid="186">
                                            <p:txEl>
                                              <p:pRg st="0" end="0"/>
                                            </p:txEl>
                                          </p:spTgt>
                                        </p:tgtEl>
                                        <p:attrNameLst>
                                          <p:attrName>style.visibility</p:attrName>
                                        </p:attrNameLst>
                                      </p:cBhvr>
                                      <p:to>
                                        <p:strVal val="visible"/>
                                      </p:to>
                                    </p:set>
                                    <p:animEffect transition="in" filter="barn(inVertical)">
                                      <p:cBhvr>
                                        <p:cTn id="13" dur="500"/>
                                        <p:tgtEl>
                                          <p:spTgt spid="18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500"/>
                                  </p:stCondLst>
                                  <p:childTnLst>
                                    <p:set>
                                      <p:cBhvr>
                                        <p:cTn id="17" dur="1" fill="hold">
                                          <p:stCondLst>
                                            <p:cond delay="0"/>
                                          </p:stCondLst>
                                        </p:cTn>
                                        <p:tgtEl>
                                          <p:spTgt spid="203"/>
                                        </p:tgtEl>
                                        <p:attrNameLst>
                                          <p:attrName>style.visibility</p:attrName>
                                        </p:attrNameLst>
                                      </p:cBhvr>
                                      <p:to>
                                        <p:strVal val="visible"/>
                                      </p:to>
                                    </p:set>
                                    <p:animEffect transition="in" filter="barn(inVertical)">
                                      <p:cBhvr>
                                        <p:cTn id="18" dur="500"/>
                                        <p:tgtEl>
                                          <p:spTgt spid="203"/>
                                        </p:tgtEl>
                                      </p:cBhvr>
                                    </p:animEffect>
                                  </p:childTnLst>
                                </p:cTn>
                              </p:par>
                              <p:par>
                                <p:cTn id="19" presetID="16" presetClass="entr" presetSubtype="21" fill="hold" nodeType="withEffect">
                                  <p:stCondLst>
                                    <p:cond delay="500"/>
                                  </p:stCondLst>
                                  <p:childTnLst>
                                    <p:set>
                                      <p:cBhvr>
                                        <p:cTn id="20" dur="1" fill="hold">
                                          <p:stCondLst>
                                            <p:cond delay="0"/>
                                          </p:stCondLst>
                                        </p:cTn>
                                        <p:tgtEl>
                                          <p:spTgt spid="183"/>
                                        </p:tgtEl>
                                        <p:attrNameLst>
                                          <p:attrName>style.visibility</p:attrName>
                                        </p:attrNameLst>
                                      </p:cBhvr>
                                      <p:to>
                                        <p:strVal val="visible"/>
                                      </p:to>
                                    </p:set>
                                    <p:animEffect transition="in" filter="barn(inVertical)">
                                      <p:cBhvr>
                                        <p:cTn id="21" dur="500"/>
                                        <p:tgtEl>
                                          <p:spTgt spid="183"/>
                                        </p:tgtEl>
                                      </p:cBhvr>
                                    </p:animEffect>
                                  </p:childTnLst>
                                </p:cTn>
                              </p:par>
                              <p:par>
                                <p:cTn id="22" presetID="16" presetClass="entr" presetSubtype="21" fill="hold" grpId="0" nodeType="withEffect">
                                  <p:stCondLst>
                                    <p:cond delay="500"/>
                                  </p:stCondLst>
                                  <p:childTnLst>
                                    <p:set>
                                      <p:cBhvr>
                                        <p:cTn id="23" dur="1" fill="hold">
                                          <p:stCondLst>
                                            <p:cond delay="0"/>
                                          </p:stCondLst>
                                        </p:cTn>
                                        <p:tgtEl>
                                          <p:spTgt spid="29"/>
                                        </p:tgtEl>
                                        <p:attrNameLst>
                                          <p:attrName>style.visibility</p:attrName>
                                        </p:attrNameLst>
                                      </p:cBhvr>
                                      <p:to>
                                        <p:strVal val="visible"/>
                                      </p:to>
                                    </p:set>
                                    <p:animEffect transition="in" filter="barn(inVertical)">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500"/>
                                  </p:stCondLst>
                                  <p:childTnLst>
                                    <p:set>
                                      <p:cBhvr>
                                        <p:cTn id="28" dur="1" fill="hold">
                                          <p:stCondLst>
                                            <p:cond delay="0"/>
                                          </p:stCondLst>
                                        </p:cTn>
                                        <p:tgtEl>
                                          <p:spTgt spid="199"/>
                                        </p:tgtEl>
                                        <p:attrNameLst>
                                          <p:attrName>style.visibility</p:attrName>
                                        </p:attrNameLst>
                                      </p:cBhvr>
                                      <p:to>
                                        <p:strVal val="visible"/>
                                      </p:to>
                                    </p:set>
                                    <p:animEffect transition="in" filter="barn(inVertical)">
                                      <p:cBhvr>
                                        <p:cTn id="29" dur="500"/>
                                        <p:tgtEl>
                                          <p:spTgt spid="199"/>
                                        </p:tgtEl>
                                      </p:cBhvr>
                                    </p:animEffect>
                                  </p:childTnLst>
                                </p:cTn>
                              </p:par>
                              <p:par>
                                <p:cTn id="30" presetID="16" presetClass="entr" presetSubtype="21" fill="hold" nodeType="withEffect">
                                  <p:stCondLst>
                                    <p:cond delay="500"/>
                                  </p:stCondLst>
                                  <p:childTnLst>
                                    <p:set>
                                      <p:cBhvr>
                                        <p:cTn id="31" dur="1" fill="hold">
                                          <p:stCondLst>
                                            <p:cond delay="0"/>
                                          </p:stCondLst>
                                        </p:cTn>
                                        <p:tgtEl>
                                          <p:spTgt spid="192"/>
                                        </p:tgtEl>
                                        <p:attrNameLst>
                                          <p:attrName>style.visibility</p:attrName>
                                        </p:attrNameLst>
                                      </p:cBhvr>
                                      <p:to>
                                        <p:strVal val="visible"/>
                                      </p:to>
                                    </p:set>
                                    <p:animEffect transition="in" filter="barn(inVertical)">
                                      <p:cBhvr>
                                        <p:cTn id="32" dur="500"/>
                                        <p:tgtEl>
                                          <p:spTgt spid="192"/>
                                        </p:tgtEl>
                                      </p:cBhvr>
                                    </p:animEffect>
                                  </p:childTnLst>
                                </p:cTn>
                              </p:par>
                              <p:par>
                                <p:cTn id="33" presetID="16" presetClass="entr" presetSubtype="21" fill="hold" grpId="0" nodeType="withEffect">
                                  <p:stCondLst>
                                    <p:cond delay="50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build="p"/>
      <p:bldP spid="203" grpId="0" animBg="1"/>
      <p:bldP spid="29" grpId="0"/>
      <p:bldP spid="3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66"/>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1.4 Các phương pháp xử lý truy vấn cơ bản</a:t>
            </a:r>
            <a:endParaRPr/>
          </a:p>
        </p:txBody>
      </p:sp>
      <p:sp>
        <p:nvSpPr>
          <p:cNvPr id="915" name="Google Shape;915;p66"/>
          <p:cNvSpPr txBox="1">
            <a:spLocks noGrp="1"/>
          </p:cNvSpPr>
          <p:nvPr>
            <p:ph type="subTitle" idx="1"/>
          </p:nvPr>
        </p:nvSpPr>
        <p:spPr>
          <a:xfrm>
            <a:off x="3400453" y="1729918"/>
            <a:ext cx="4974620" cy="718906"/>
          </a:xfrm>
          <a:prstGeom prst="rect">
            <a:avLst/>
          </a:prstGeom>
        </p:spPr>
        <p:txBody>
          <a:bodyPr spcFirstLastPara="1" wrap="square" lIns="91425" tIns="91425" rIns="91425" bIns="91425" anchor="t" anchorCtr="0">
            <a:noAutofit/>
          </a:bodyPr>
          <a:lstStyle/>
          <a:p>
            <a:pPr>
              <a:buClr>
                <a:schemeClr val="lt2"/>
              </a:buClr>
              <a:buFont typeface="Quicksand Light"/>
              <a:buChar char="●"/>
            </a:pPr>
            <a:r>
              <a:rPr lang="en-US">
                <a:uFill>
                  <a:noFill/>
                </a:uFill>
                <a:latin typeface="Quicksand Light" panose="020B0604020202020204" charset="0"/>
              </a:rPr>
              <a:t>Đơn giản </a:t>
            </a:r>
            <a:r>
              <a:rPr lang="en-US">
                <a:effectLst/>
                <a:latin typeface="Quicksand Light" panose="020B0604020202020204" charset="0"/>
                <a:ea typeface="Calibri" panose="020F0502020204030204" pitchFamily="34" charset="0"/>
                <a:cs typeface="Calibri" panose="020F0502020204030204" pitchFamily="34" charset="0"/>
              </a:rPr>
              <a:t>hoá câu truy vấn nhờ các phép biến đổi đại số tương đương</a:t>
            </a:r>
            <a:endParaRPr lang="en-US">
              <a:effectLst/>
              <a:latin typeface="Quicksand Light" panose="020B0604020202020204" charset="0"/>
              <a:ea typeface="Calibri" panose="020F0502020204030204" pitchFamily="34" charset="0"/>
              <a:cs typeface="Times New Roman" panose="02020603050405020304" pitchFamily="18" charset="0"/>
            </a:endParaRPr>
          </a:p>
          <a:p>
            <a:pPr marL="457200" lvl="0" indent="-330200" algn="l" rtl="0">
              <a:spcBef>
                <a:spcPts val="0"/>
              </a:spcBef>
              <a:spcAft>
                <a:spcPts val="0"/>
              </a:spcAft>
              <a:buClr>
                <a:schemeClr val="lt2"/>
              </a:buClr>
              <a:buSzPts val="1600"/>
              <a:buFont typeface="Quicksand Light"/>
              <a:buChar char="●"/>
            </a:pPr>
            <a:endParaRPr/>
          </a:p>
        </p:txBody>
      </p:sp>
      <p:sp>
        <p:nvSpPr>
          <p:cNvPr id="4" name="Google Shape;148;p34">
            <a:extLst>
              <a:ext uri="{FF2B5EF4-FFF2-40B4-BE49-F238E27FC236}">
                <a16:creationId xmlns:a16="http://schemas.microsoft.com/office/drawing/2014/main" id="{FC830D59-F48E-44D3-A0F2-35FEACC21966}"/>
              </a:ext>
            </a:extLst>
          </p:cNvPr>
          <p:cNvSpPr txBox="1">
            <a:spLocks/>
          </p:cNvSpPr>
          <p:nvPr/>
        </p:nvSpPr>
        <p:spPr>
          <a:xfrm>
            <a:off x="2577089" y="1172015"/>
            <a:ext cx="453722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2000" b="1">
                <a:solidFill>
                  <a:srgbClr val="6AA84F"/>
                </a:solidFill>
              </a:rPr>
              <a:t>a, Phương pháp biến đổi đại số</a:t>
            </a:r>
          </a:p>
        </p:txBody>
      </p:sp>
      <p:sp>
        <p:nvSpPr>
          <p:cNvPr id="5" name="Google Shape;915;p66">
            <a:extLst>
              <a:ext uri="{FF2B5EF4-FFF2-40B4-BE49-F238E27FC236}">
                <a16:creationId xmlns:a16="http://schemas.microsoft.com/office/drawing/2014/main" id="{2579497A-FF93-4A3E-A8D3-30578D87E0A9}"/>
              </a:ext>
            </a:extLst>
          </p:cNvPr>
          <p:cNvSpPr txBox="1">
            <a:spLocks/>
          </p:cNvSpPr>
          <p:nvPr/>
        </p:nvSpPr>
        <p:spPr>
          <a:xfrm>
            <a:off x="3400453" y="2291318"/>
            <a:ext cx="4974620" cy="12641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buClr>
                <a:schemeClr val="lt2"/>
              </a:buClr>
              <a:buFont typeface="Quicksand Light"/>
              <a:buChar char="●"/>
            </a:pPr>
            <a:endParaRPr lang="vi-VN">
              <a:latin typeface="Quicksand Light" panose="020B0604020202020204" charset="0"/>
            </a:endParaRPr>
          </a:p>
          <a:p>
            <a:pPr>
              <a:buClr>
                <a:schemeClr val="lt2"/>
              </a:buClr>
              <a:buFont typeface="Quicksand Light"/>
              <a:buChar char="●"/>
            </a:pPr>
            <a:r>
              <a:rPr lang="vi-VN">
                <a:uFill>
                  <a:noFill/>
                </a:uFill>
                <a:latin typeface="Quicksand Light" panose="020B0604020202020204" charset="0"/>
                <a:hlinkClick r:id="rId3"/>
              </a:rPr>
              <a:t>Mục đích </a:t>
            </a:r>
            <a:r>
              <a:rPr lang="vi-VN">
                <a:latin typeface="Quicksand Light" panose="020B0604020202020204" charset="0"/>
                <a:ea typeface="Calibri" panose="020F0502020204030204" pitchFamily="34" charset="0"/>
                <a:cs typeface="Calibri" panose="020F0502020204030204" pitchFamily="34" charset="0"/>
              </a:rPr>
              <a:t>: Giảm thiểu thời gian thực hiện các phép toán</a:t>
            </a:r>
          </a:p>
          <a:p>
            <a:pPr marL="127000" indent="0">
              <a:buClr>
                <a:schemeClr val="lt2"/>
              </a:buClr>
            </a:pPr>
            <a:endParaRPr lang="vi-VN">
              <a:latin typeface="Quicksand Light" panose="020B0604020202020204" charset="0"/>
              <a:ea typeface="Calibri" panose="020F0502020204030204" pitchFamily="34" charset="0"/>
              <a:cs typeface="Times New Roman" panose="02020603050405020304" pitchFamily="18" charset="0"/>
            </a:endParaRPr>
          </a:p>
          <a:p>
            <a:pPr>
              <a:buClr>
                <a:schemeClr val="lt2"/>
              </a:buClr>
              <a:buFont typeface="Quicksand Light"/>
              <a:buChar char="●"/>
            </a:pPr>
            <a:endParaRPr lang="vi-VN"/>
          </a:p>
        </p:txBody>
      </p:sp>
      <p:sp>
        <p:nvSpPr>
          <p:cNvPr id="6" name="Google Shape;915;p66">
            <a:extLst>
              <a:ext uri="{FF2B5EF4-FFF2-40B4-BE49-F238E27FC236}">
                <a16:creationId xmlns:a16="http://schemas.microsoft.com/office/drawing/2014/main" id="{6B7444F6-81BC-4453-9B1A-B80FF86A1184}"/>
              </a:ext>
            </a:extLst>
          </p:cNvPr>
          <p:cNvSpPr txBox="1">
            <a:spLocks/>
          </p:cNvSpPr>
          <p:nvPr/>
        </p:nvSpPr>
        <p:spPr>
          <a:xfrm>
            <a:off x="3400453" y="3167730"/>
            <a:ext cx="4974620" cy="846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buClr>
                <a:schemeClr val="lt2"/>
              </a:buClr>
            </a:pPr>
            <a:endParaRPr lang="vi-VN">
              <a:latin typeface="Quicksand Light" panose="020B0604020202020204" charset="0"/>
              <a:ea typeface="Calibri" panose="020F0502020204030204" pitchFamily="34" charset="0"/>
              <a:cs typeface="Times New Roman" panose="02020603050405020304" pitchFamily="18" charset="0"/>
            </a:endParaRPr>
          </a:p>
          <a:p>
            <a:pPr>
              <a:buClr>
                <a:schemeClr val="lt2"/>
              </a:buClr>
              <a:buFont typeface="Quicksand Light"/>
              <a:buChar char="●"/>
            </a:pPr>
            <a:r>
              <a:rPr lang="vi-VN">
                <a:latin typeface="Quicksand Light" panose="020B0604020202020204" charset="0"/>
              </a:rPr>
              <a:t>Đặc điểm: </a:t>
            </a:r>
            <a:r>
              <a:rPr lang="vi-VN">
                <a:latin typeface="Quicksand Light" panose="020B0604020202020204" charset="0"/>
                <a:ea typeface="Calibri" panose="020F0502020204030204" pitchFamily="34" charset="0"/>
                <a:cs typeface="Calibri" panose="020F0502020204030204" pitchFamily="34" charset="0"/>
              </a:rPr>
              <a:t>Không quan tâm đến kích thước và cấu trúc dữ liệu</a:t>
            </a:r>
            <a:endParaRPr lang="vi-VN">
              <a:latin typeface="Quicksand Light" panose="020B0604020202020204" charset="0"/>
              <a:ea typeface="Calibri" panose="020F0502020204030204" pitchFamily="34" charset="0"/>
              <a:cs typeface="Times New Roman" panose="02020603050405020304" pitchFamily="18" charset="0"/>
            </a:endParaRPr>
          </a:p>
          <a:p>
            <a:pPr>
              <a:buClr>
                <a:schemeClr val="lt2"/>
              </a:buClr>
              <a:buFont typeface="Quicksand Light"/>
              <a:buChar char="●"/>
            </a:pPr>
            <a:endParaRPr lang="vi-VN"/>
          </a:p>
        </p:txBody>
      </p:sp>
    </p:spTree>
    <p:extLst>
      <p:ext uri="{BB962C8B-B14F-4D97-AF65-F5344CB8AC3E}">
        <p14:creationId xmlns:p14="http://schemas.microsoft.com/office/powerpoint/2010/main" val="1296616818"/>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6" name="Google Shape;866;p63"/>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1.4 Các phương pháp xử lý truy vấn cơ bản</a:t>
            </a:r>
            <a:endParaRPr/>
          </a:p>
        </p:txBody>
      </p:sp>
      <p:grpSp>
        <p:nvGrpSpPr>
          <p:cNvPr id="20" name="Google Shape;844;p62">
            <a:extLst>
              <a:ext uri="{FF2B5EF4-FFF2-40B4-BE49-F238E27FC236}">
                <a16:creationId xmlns:a16="http://schemas.microsoft.com/office/drawing/2014/main" id="{31CEA096-40E0-41D4-862C-BCA953F11346}"/>
              </a:ext>
            </a:extLst>
          </p:cNvPr>
          <p:cNvGrpSpPr/>
          <p:nvPr/>
        </p:nvGrpSpPr>
        <p:grpSpPr>
          <a:xfrm rot="4499817">
            <a:off x="5352979" y="2292168"/>
            <a:ext cx="4738109" cy="2557744"/>
            <a:chOff x="2949925" y="981025"/>
            <a:chExt cx="5726504" cy="2855900"/>
          </a:xfrm>
        </p:grpSpPr>
        <p:pic>
          <p:nvPicPr>
            <p:cNvPr id="21" name="Google Shape;845;p62">
              <a:extLst>
                <a:ext uri="{FF2B5EF4-FFF2-40B4-BE49-F238E27FC236}">
                  <a16:creationId xmlns:a16="http://schemas.microsoft.com/office/drawing/2014/main" id="{000FB250-B379-4A1F-BC20-A9CD0E379CE6}"/>
                </a:ext>
              </a:extLst>
            </p:cNvPr>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22" name="Google Shape;846;p62">
              <a:extLst>
                <a:ext uri="{FF2B5EF4-FFF2-40B4-BE49-F238E27FC236}">
                  <a16:creationId xmlns:a16="http://schemas.microsoft.com/office/drawing/2014/main" id="{387C9BA0-658E-4F93-ACC4-5671C2C9F899}"/>
                </a:ext>
              </a:extLst>
            </p:cNvPr>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23" name="Google Shape;847;p62">
              <a:extLst>
                <a:ext uri="{FF2B5EF4-FFF2-40B4-BE49-F238E27FC236}">
                  <a16:creationId xmlns:a16="http://schemas.microsoft.com/office/drawing/2014/main" id="{CE0465FF-90B7-4762-9686-5A744157FED7}"/>
                </a:ext>
              </a:extLst>
            </p:cNvPr>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24" name="Google Shape;148;p34">
            <a:extLst>
              <a:ext uri="{FF2B5EF4-FFF2-40B4-BE49-F238E27FC236}">
                <a16:creationId xmlns:a16="http://schemas.microsoft.com/office/drawing/2014/main" id="{6C131911-6237-4A29-89A9-D854F2913D36}"/>
              </a:ext>
            </a:extLst>
          </p:cNvPr>
          <p:cNvSpPr txBox="1">
            <a:spLocks/>
          </p:cNvSpPr>
          <p:nvPr/>
        </p:nvSpPr>
        <p:spPr>
          <a:xfrm>
            <a:off x="1118037" y="1276709"/>
            <a:ext cx="453722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2000" b="1">
                <a:solidFill>
                  <a:srgbClr val="6AA84F"/>
                </a:solidFill>
              </a:rPr>
              <a:t>b, Phương pháp ước lượng chi phí</a:t>
            </a:r>
          </a:p>
        </p:txBody>
      </p:sp>
      <p:sp>
        <p:nvSpPr>
          <p:cNvPr id="25" name="Google Shape;915;p66">
            <a:extLst>
              <a:ext uri="{FF2B5EF4-FFF2-40B4-BE49-F238E27FC236}">
                <a16:creationId xmlns:a16="http://schemas.microsoft.com/office/drawing/2014/main" id="{74B70BEE-6825-474C-BE31-9F80C6BCAB5B}"/>
              </a:ext>
            </a:extLst>
          </p:cNvPr>
          <p:cNvSpPr txBox="1">
            <a:spLocks noGrp="1"/>
          </p:cNvSpPr>
          <p:nvPr>
            <p:ph type="subTitle" idx="1"/>
          </p:nvPr>
        </p:nvSpPr>
        <p:spPr>
          <a:xfrm>
            <a:off x="1408644" y="1938976"/>
            <a:ext cx="4974620" cy="632774"/>
          </a:xfrm>
          <a:prstGeom prst="rect">
            <a:avLst/>
          </a:prstGeom>
        </p:spPr>
        <p:txBody>
          <a:bodyPr spcFirstLastPara="1" wrap="square" lIns="91425" tIns="91425" rIns="91425" bIns="91425" anchor="t" anchorCtr="0">
            <a:noAutofit/>
          </a:bodyPr>
          <a:lstStyle/>
          <a:p>
            <a:pPr>
              <a:buClr>
                <a:schemeClr val="lt2"/>
              </a:buClr>
              <a:buFont typeface="Quicksand Light"/>
              <a:buChar char="●"/>
            </a:pPr>
            <a:r>
              <a:rPr lang="en-US">
                <a:uFill>
                  <a:noFill/>
                </a:uFill>
                <a:latin typeface="Quicksand Light" panose="020B0604020202020204" charset="0"/>
              </a:rPr>
              <a:t>Xác </a:t>
            </a:r>
            <a:r>
              <a:rPr lang="en-US">
                <a:effectLst/>
                <a:latin typeface="Quicksand Light" panose="020B0604020202020204" charset="0"/>
                <a:ea typeface="Calibri" panose="020F0502020204030204" pitchFamily="34" charset="0"/>
                <a:cs typeface="Calibri" panose="020F0502020204030204" pitchFamily="34" charset="0"/>
              </a:rPr>
              <a:t> định kích thước dữ liệu, thời gian thực hiện mỗi phép toán trong câu truy vấn.</a:t>
            </a:r>
            <a:endParaRPr lang="en-US">
              <a:latin typeface="Quicksand Light" panose="020B0604020202020204" charset="0"/>
              <a:ea typeface="Calibri" panose="020F0502020204030204" pitchFamily="34" charset="0"/>
              <a:cs typeface="Times New Roman" panose="02020603050405020304" pitchFamily="18" charset="0"/>
            </a:endParaRPr>
          </a:p>
          <a:p>
            <a:pPr marL="127000" indent="0">
              <a:buClr>
                <a:schemeClr val="lt2"/>
              </a:buClr>
            </a:pP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9" name="Google Shape;915;p66">
            <a:extLst>
              <a:ext uri="{FF2B5EF4-FFF2-40B4-BE49-F238E27FC236}">
                <a16:creationId xmlns:a16="http://schemas.microsoft.com/office/drawing/2014/main" id="{4DF5D76F-A604-4074-B6F6-C4084E222124}"/>
              </a:ext>
            </a:extLst>
          </p:cNvPr>
          <p:cNvSpPr txBox="1">
            <a:spLocks/>
          </p:cNvSpPr>
          <p:nvPr/>
        </p:nvSpPr>
        <p:spPr>
          <a:xfrm>
            <a:off x="1377253" y="2434469"/>
            <a:ext cx="4974620" cy="1110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buClr>
                <a:schemeClr val="lt2"/>
              </a:buClr>
            </a:pPr>
            <a:endParaRPr lang="vi-VN">
              <a:latin typeface="Quicksand Light" panose="020B0604020202020204" charset="0"/>
              <a:ea typeface="Calibri" panose="020F0502020204030204" pitchFamily="34" charset="0"/>
              <a:cs typeface="Times New Roman" panose="02020603050405020304" pitchFamily="18" charset="0"/>
            </a:endParaRPr>
          </a:p>
          <a:p>
            <a:pPr>
              <a:buClr>
                <a:schemeClr val="lt2"/>
              </a:buClr>
              <a:buFont typeface="Quicksand Light"/>
              <a:buChar char="●"/>
            </a:pPr>
            <a:r>
              <a:rPr lang="vi-VN">
                <a:latin typeface="Quicksand Light" panose="020B0604020202020204" charset="0"/>
              </a:rPr>
              <a:t>Đặc điểm: </a:t>
            </a:r>
            <a:r>
              <a:rPr lang="vi-VN">
                <a:latin typeface="Quicksand Light" panose="020B0604020202020204" charset="0"/>
                <a:ea typeface="Calibri" panose="020F0502020204030204" pitchFamily="34" charset="0"/>
              </a:rPr>
              <a:t>Quan tâm đến kích thước dữ liệu và tính toán chi phí thời gian thực hiện mỗi phép toán</a:t>
            </a:r>
            <a:endParaRPr lang="vi-VN">
              <a:latin typeface="Quicksand Light" panose="020B0604020202020204" charset="0"/>
            </a:endParaRPr>
          </a:p>
        </p:txBody>
      </p:sp>
    </p:spTree>
    <p:extLst>
      <p:ext uri="{BB962C8B-B14F-4D97-AF65-F5344CB8AC3E}">
        <p14:creationId xmlns:p14="http://schemas.microsoft.com/office/powerpoint/2010/main" val="2494659836"/>
      </p:ext>
    </p:extLst>
  </p:cSld>
  <p:clrMapOvr>
    <a:masterClrMapping/>
  </p:clrMapOvr>
  <p:transition spd="slow">
    <p:wipe/>
  </p:transition>
</p:sld>
</file>

<file path=ppt/theme/theme1.xml><?xml version="1.0" encoding="utf-8"?>
<a:theme xmlns:a="http://schemas.openxmlformats.org/drawingml/2006/main" name="Puress Online by Slidesgo">
  <a:themeElements>
    <a:clrScheme name="Simple Light">
      <a:dk1>
        <a:srgbClr val="000000"/>
      </a:dk1>
      <a:lt1>
        <a:srgbClr val="FFFFFF"/>
      </a:lt1>
      <a:dk2>
        <a:srgbClr val="595959"/>
      </a:dk2>
      <a:lt2>
        <a:srgbClr val="6AA84F"/>
      </a:lt2>
      <a:accent1>
        <a:srgbClr val="6AA84F"/>
      </a:accent1>
      <a:accent2>
        <a:srgbClr val="F6B26B"/>
      </a:accent2>
      <a:accent3>
        <a:srgbClr val="F9CB9C"/>
      </a:accent3>
      <a:accent4>
        <a:srgbClr val="93C47D"/>
      </a:accent4>
      <a:accent5>
        <a:srgbClr val="93C47D"/>
      </a:accent5>
      <a:accent6>
        <a:srgbClr val="D9EAD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549</TotalTime>
  <Words>2674</Words>
  <Application>Microsoft Office PowerPoint</Application>
  <PresentationFormat>On-screen Show (16:9)</PresentationFormat>
  <Paragraphs>324</Paragraphs>
  <Slides>38</Slides>
  <Notes>38</Notes>
  <HiddenSlides>0</HiddenSlides>
  <MMClips>0</MMClips>
  <ScaleCrop>false</ScaleCrop>
  <HeadingPairs>
    <vt:vector size="8" baseType="variant">
      <vt:variant>
        <vt:lpstr>Fonts Used</vt:lpstr>
      </vt:variant>
      <vt:variant>
        <vt:i4>9</vt:i4>
      </vt:variant>
      <vt:variant>
        <vt:lpstr>Theme</vt:lpstr>
      </vt:variant>
      <vt:variant>
        <vt:i4>1</vt:i4>
      </vt:variant>
      <vt:variant>
        <vt:lpstr>Embedded OLE Servers</vt:lpstr>
      </vt:variant>
      <vt:variant>
        <vt:i4>1</vt:i4>
      </vt:variant>
      <vt:variant>
        <vt:lpstr>Slide Titles</vt:lpstr>
      </vt:variant>
      <vt:variant>
        <vt:i4>38</vt:i4>
      </vt:variant>
    </vt:vector>
  </HeadingPairs>
  <TitlesOfParts>
    <vt:vector size="49" baseType="lpstr">
      <vt:lpstr>Pacifico</vt:lpstr>
      <vt:lpstr>Roboto Condensed Light</vt:lpstr>
      <vt:lpstr>Times New Roman</vt:lpstr>
      <vt:lpstr>Cambria Math</vt:lpstr>
      <vt:lpstr>Quicksand</vt:lpstr>
      <vt:lpstr>Livvic</vt:lpstr>
      <vt:lpstr>Arial</vt:lpstr>
      <vt:lpstr>Quicksand Light</vt:lpstr>
      <vt:lpstr>Calibri</vt:lpstr>
      <vt:lpstr>Puress Online by Slidesgo</vt:lpstr>
      <vt:lpstr>Bitmap Image</vt:lpstr>
      <vt:lpstr>Tối ưu hóa truy  vấn</vt:lpstr>
      <vt:lpstr>Danh sách thành viên</vt:lpstr>
      <vt:lpstr>01. Truy vấn</vt:lpstr>
      <vt:lpstr>1.1 Khái niệm</vt:lpstr>
      <vt:lpstr>1.1 Khái niệm</vt:lpstr>
      <vt:lpstr>1.2 Mục đích xử lý của truy vấn</vt:lpstr>
      <vt:lpstr>1.3 Chức năng của xử lý truy vấn </vt:lpstr>
      <vt:lpstr>1.4 Các phương pháp xử lý truy vấn cơ bản</vt:lpstr>
      <vt:lpstr>1.4 Các phương pháp xử lý truy vấn cơ bản</vt:lpstr>
      <vt:lpstr>02. Biểu thức chuẩn tắc của truy vấn</vt:lpstr>
      <vt:lpstr>PowerPoint Presentation</vt:lpstr>
      <vt:lpstr>PowerPoint Presentation</vt:lpstr>
      <vt:lpstr>03. Quy trình thực hiện truy vấn</vt:lpstr>
      <vt:lpstr>3. Quy trình thực hiện truy vấn</vt:lpstr>
      <vt:lpstr>PowerPoint Presentation</vt:lpstr>
      <vt:lpstr>PowerPoint Presentation</vt:lpstr>
      <vt:lpstr>04. Tối ưu hóa truy vấn</vt:lpstr>
      <vt:lpstr>4.1 Sơ đồ chung</vt:lpstr>
      <vt:lpstr>4.2 Sơ đồ chung</vt:lpstr>
      <vt:lpstr>4.2 Tại sao phải nghiên cứu xử lý truy vấn tập chung </vt:lpstr>
      <vt:lpstr>4.3 Các bước tối ưu hóa truy vấn trong cơ sở dữ liệu tập chung</vt:lpstr>
      <vt:lpstr>4.3 Các bước tối ưu hóa truy vấn trong cơ sở dữ liệu tập chung</vt:lpstr>
      <vt:lpstr>4.3 Các bước tối ưu hóa truy vấn trong cơ sở dữ liệu tập chung</vt:lpstr>
      <vt:lpstr>4.3 Các bước tối ưu hóa truy vấn trong cơ sở dữ liệu tập chung</vt:lpstr>
      <vt:lpstr>4.4 Thuật toán</vt:lpstr>
      <vt:lpstr>4.4 Thuật toán</vt:lpstr>
      <vt:lpstr>4.4 Thuật toán</vt:lpstr>
      <vt:lpstr>4.5 Bài toán</vt:lpstr>
      <vt:lpstr>4.5 Bài toán</vt:lpstr>
      <vt:lpstr>4.6 Phép tách</vt:lpstr>
      <vt:lpstr>4.6 Phép tách</vt:lpstr>
      <vt:lpstr>4.7 Phép thế</vt:lpstr>
      <vt:lpstr>4.7 Phép thế</vt:lpstr>
      <vt:lpstr>4.7 Phép thế</vt:lpstr>
      <vt:lpstr>4.7 Phép thế</vt:lpstr>
      <vt:lpstr>4.7 Phép thế</vt:lpstr>
      <vt:lpstr>4.7 Phép thế</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Tối ưu hóa truy  vấn</dc:title>
  <dc:creator>ttvan</dc:creator>
  <cp:lastModifiedBy>ttvananh420@gmail.com</cp:lastModifiedBy>
  <cp:revision>7</cp:revision>
  <dcterms:modified xsi:type="dcterms:W3CDTF">2021-10-17T01:56:05Z</dcterms:modified>
</cp:coreProperties>
</file>